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062" y="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66115669_img0510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549275"/>
            <a:ext cx="3743325" cy="5545138"/>
          </a:xfrm>
          <a:prstGeom prst="rect">
            <a:avLst/>
          </a:prstGeom>
          <a:noFill/>
        </p:spPr>
      </p:pic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95288" y="476250"/>
            <a:ext cx="4105275" cy="35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99"/>
                </a:solidFill>
                <a:latin typeface="Bookman Old Style" pitchFamily="18" charset="0"/>
              </a:rPr>
              <a:t>Самуил Яковлевич</a:t>
            </a:r>
          </a:p>
          <a:p>
            <a:pPr algn="ctr">
              <a:spcBef>
                <a:spcPct val="50000"/>
              </a:spcBef>
            </a:pPr>
            <a:r>
              <a:rPr lang="ru-RU" sz="4000" b="1" dirty="0">
                <a:solidFill>
                  <a:srgbClr val="000099"/>
                </a:solidFill>
                <a:latin typeface="Bookman Old Style" pitchFamily="18" charset="0"/>
              </a:rPr>
              <a:t>Маршак</a:t>
            </a:r>
          </a:p>
          <a:p>
            <a:pPr algn="ctr">
              <a:spcBef>
                <a:spcPct val="50000"/>
              </a:spcBef>
            </a:pPr>
            <a:r>
              <a:rPr lang="ru-RU" sz="3000" b="1" dirty="0">
                <a:solidFill>
                  <a:srgbClr val="000099"/>
                </a:solidFill>
                <a:latin typeface="Bookman Old Style" pitchFamily="18" charset="0"/>
              </a:rPr>
              <a:t>(1887 – 1964)</a:t>
            </a:r>
          </a:p>
          <a:p>
            <a:pPr>
              <a:spcBef>
                <a:spcPct val="50000"/>
              </a:spcBef>
            </a:pPr>
            <a:endParaRPr lang="ru-RU" sz="3000" b="1" dirty="0"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95288" y="3860800"/>
            <a:ext cx="4176712" cy="237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500" b="1" dirty="0">
                <a:solidFill>
                  <a:srgbClr val="009900"/>
                </a:solidFill>
                <a:latin typeface="Bookman Old Style" pitchFamily="18" charset="0"/>
              </a:rPr>
              <a:t>советский поэт, </a:t>
            </a:r>
          </a:p>
          <a:p>
            <a:pPr algn="ctr"/>
            <a:r>
              <a:rPr lang="ru-RU" sz="2500" b="1" dirty="0">
                <a:solidFill>
                  <a:srgbClr val="009900"/>
                </a:solidFill>
                <a:latin typeface="Bookman Old Style" pitchFamily="18" charset="0"/>
              </a:rPr>
              <a:t>переводчик, </a:t>
            </a:r>
          </a:p>
          <a:p>
            <a:pPr algn="ctr"/>
            <a:r>
              <a:rPr lang="ru-RU" sz="2500" b="1" dirty="0">
                <a:solidFill>
                  <a:srgbClr val="009900"/>
                </a:solidFill>
                <a:latin typeface="Bookman Old Style" pitchFamily="18" charset="0"/>
              </a:rPr>
              <a:t>драматург, </a:t>
            </a:r>
          </a:p>
          <a:p>
            <a:pPr algn="ctr"/>
            <a:r>
              <a:rPr lang="ru-RU" sz="2500" b="1" dirty="0">
                <a:solidFill>
                  <a:srgbClr val="009900"/>
                </a:solidFill>
                <a:latin typeface="Bookman Old Style" pitchFamily="18" charset="0"/>
              </a:rPr>
              <a:t>литературный критик, </a:t>
            </a:r>
          </a:p>
          <a:p>
            <a:pPr algn="ctr"/>
            <a:r>
              <a:rPr lang="ru-RU" sz="2500" b="1" dirty="0">
                <a:solidFill>
                  <a:srgbClr val="009900"/>
                </a:solidFill>
                <a:latin typeface="Bookman Old Style" pitchFamily="18" charset="0"/>
              </a:rPr>
              <a:t>редактор</a:t>
            </a:r>
            <a:endParaRPr lang="ru-RU" sz="2500" dirty="0">
              <a:latin typeface="Bookman Old Style" pitchFamily="18" charset="0"/>
            </a:endParaRPr>
          </a:p>
        </p:txBody>
      </p:sp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500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500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500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250"/>
                            </p:stCondLst>
                            <p:childTnLst>
                              <p:par>
                                <p:cTn id="1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250"/>
                            </p:stCondLst>
                            <p:childTnLst>
                              <p:par>
                                <p:cTn id="27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250"/>
                            </p:stCondLst>
                            <p:childTnLst>
                              <p:par>
                                <p:cTn id="34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250"/>
                            </p:stCondLst>
                            <p:childTnLst>
                              <p:par>
                                <p:cTn id="41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250"/>
                            </p:stCondLst>
                            <p:childTnLst>
                              <p:par>
                                <p:cTn id="48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250"/>
                            </p:stCondLst>
                            <p:childTnLst>
                              <p:par>
                                <p:cTn id="5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doski02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836613"/>
            <a:ext cx="7559675" cy="471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79388" y="5661025"/>
            <a:ext cx="89646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FFFFFF"/>
                </a:solidFill>
                <a:latin typeface="Bookman Old Style" pitchFamily="18" charset="0"/>
              </a:rPr>
              <a:t>Этот дом в Москве  на ул. Земляной вал (бывш. ул. Чкалова), 14/16 знают многие. Сейчас на нем мемориальная доска. 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23850" y="260350"/>
            <a:ext cx="8569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chemeClr val="bg1"/>
                </a:solidFill>
                <a:latin typeface="Bookman Old Style" pitchFamily="18" charset="0"/>
              </a:rPr>
              <a:t>С.Я. Маршак прожил большую и славную трудовую жизнь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5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3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650"/>
                            </p:stCondLst>
                            <p:childTnLst>
                              <p:par>
                                <p:cTn id="1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042988" y="1700213"/>
            <a:ext cx="3887787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993300"/>
                </a:solidFill>
                <a:latin typeface="Garamond" pitchFamily="18" charset="0"/>
              </a:rPr>
              <a:t>Родился в городе Воронеже </a:t>
            </a:r>
          </a:p>
          <a:p>
            <a:pPr algn="ctr"/>
            <a:r>
              <a:rPr lang="ru-RU" sz="2000" b="1">
                <a:solidFill>
                  <a:srgbClr val="993300"/>
                </a:solidFill>
                <a:latin typeface="Garamond" pitchFamily="18" charset="0"/>
              </a:rPr>
              <a:t>в семье заводского техника, </a:t>
            </a:r>
          </a:p>
          <a:p>
            <a:pPr algn="ctr"/>
            <a:r>
              <a:rPr lang="ru-RU" sz="2000" b="1">
                <a:solidFill>
                  <a:srgbClr val="993300"/>
                </a:solidFill>
                <a:latin typeface="Garamond" pitchFamily="18" charset="0"/>
              </a:rPr>
              <a:t>талантливого изобретателя. </a:t>
            </a:r>
          </a:p>
          <a:p>
            <a:pPr algn="ctr"/>
            <a:r>
              <a:rPr lang="ru-RU" sz="2000" b="1">
                <a:solidFill>
                  <a:srgbClr val="993300"/>
                </a:solidFill>
                <a:latin typeface="Garamond" pitchFamily="18" charset="0"/>
              </a:rPr>
              <a:t>Раннее детство и школьные годы Самуил провёл в городке </a:t>
            </a:r>
          </a:p>
          <a:p>
            <a:pPr algn="ctr"/>
            <a:r>
              <a:rPr lang="ru-RU" sz="2000" b="1">
                <a:solidFill>
                  <a:srgbClr val="993300"/>
                </a:solidFill>
                <a:latin typeface="Garamond" pitchFamily="18" charset="0"/>
              </a:rPr>
              <a:t>Острогожске под Воронежем. </a:t>
            </a:r>
            <a:endParaRPr lang="ru-RU">
              <a:solidFill>
                <a:srgbClr val="993300"/>
              </a:solidFill>
            </a:endParaRPr>
          </a:p>
        </p:txBody>
      </p:sp>
      <p:pic>
        <p:nvPicPr>
          <p:cNvPr id="3077" name="Picture 5" descr="moisey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3638" y="404813"/>
            <a:ext cx="3775075" cy="6148387"/>
          </a:xfrm>
          <a:prstGeom prst="rect">
            <a:avLst/>
          </a:prstGeom>
          <a:noFill/>
        </p:spPr>
      </p:pic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971550" y="4508500"/>
            <a:ext cx="3887788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rgbClr val="993300"/>
                </a:solidFill>
                <a:latin typeface="Garamond" pitchFamily="18" charset="0"/>
              </a:rPr>
              <a:t>Уже в 4 года он пытался сам сочинять стихотворные </a:t>
            </a:r>
            <a:r>
              <a:rPr lang="ru-RU" sz="2000" b="1" dirty="0" smtClean="0">
                <a:solidFill>
                  <a:srgbClr val="993300"/>
                </a:solidFill>
                <a:latin typeface="Garamond" pitchFamily="18" charset="0"/>
              </a:rPr>
              <a:t>строчки.</a:t>
            </a:r>
            <a:endParaRPr lang="ru-RU" sz="2000" b="1" dirty="0">
              <a:solidFill>
                <a:srgbClr val="993300"/>
              </a:solidFill>
              <a:latin typeface="Garamond" pitchFamily="18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8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79388" y="188913"/>
            <a:ext cx="8713787" cy="16160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u="sng">
                <a:solidFill>
                  <a:srgbClr val="000099"/>
                </a:solidFill>
                <a:latin typeface="Garamond" pitchFamily="18" charset="0"/>
              </a:rPr>
              <a:t>Первые детские стихи Маршака</a:t>
            </a:r>
            <a:r>
              <a:rPr lang="ru-RU" sz="2000" b="1">
                <a:solidFill>
                  <a:srgbClr val="000099"/>
                </a:solidFill>
                <a:latin typeface="Garamond" pitchFamily="18" charset="0"/>
              </a:rPr>
              <a:t> - о самых маленьких и для самых маленьких: "Великан", "Мяч", "Усатый - полосатый", "Ванька-встанька" и др. Предметом изображения здесь становятся самые простые и знакомые вещи: игрушки, игры, домашние животные. В герое этих стихотворений маленький читатель с лёгкостью узнаёт самого себя.</a:t>
            </a: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75" y="1916113"/>
            <a:ext cx="2214563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050" y="3573463"/>
            <a:ext cx="2462213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6100" y="1916113"/>
            <a:ext cx="2346325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125" y="3573463"/>
            <a:ext cx="2382838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1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1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1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1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1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1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7" dur="1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1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1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84248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u="sng">
                <a:solidFill>
                  <a:srgbClr val="000099"/>
                </a:solidFill>
                <a:latin typeface="Garamond" pitchFamily="18" charset="0"/>
              </a:rPr>
              <a:t>Стихотворение «Усатый-полосатый»</a:t>
            </a:r>
            <a:r>
              <a:rPr lang="ru-RU" sz="2000" b="1">
                <a:solidFill>
                  <a:srgbClr val="000099"/>
                </a:solidFill>
                <a:latin typeface="Garamond" pitchFamily="18" charset="0"/>
              </a:rPr>
              <a:t> построено как разговор взрослого с ребёнком : автор как бы рассказывает маленькому слушателю историю о девочке и котёнке. 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50825" y="1628775"/>
            <a:ext cx="4391025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ru-RU" sz="2000" b="1">
                <a:solidFill>
                  <a:srgbClr val="000099"/>
                </a:solidFill>
                <a:latin typeface="Garamond" pitchFamily="18" charset="0"/>
              </a:rPr>
              <a:t>Маленькая героиня в точности повторяет поведение взрослых по отношению к ребёнку: укладывает его спать, купает, кормит, даже учит говорить. Котёнок же играет роль непослушного малыша и всё делает наоборот. Но мы с вами понимает, что котёнок вовсе не "глупый", он всего лишь ведёт себя естественно. 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900113" y="6021388"/>
            <a:ext cx="7848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0099"/>
                </a:solidFill>
                <a:latin typeface="Garamond" pitchFamily="18" charset="0"/>
              </a:rPr>
              <a:t>Это стихотворение об уважении к детям и котятам, </a:t>
            </a:r>
          </a:p>
          <a:p>
            <a:pPr algn="ctr"/>
            <a:r>
              <a:rPr lang="ru-RU" b="1">
                <a:solidFill>
                  <a:srgbClr val="000099"/>
                </a:solidFill>
                <a:latin typeface="Garamond" pitchFamily="18" charset="0"/>
              </a:rPr>
              <a:t>вообще об уважении к ближнему. </a:t>
            </a:r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268413"/>
            <a:ext cx="375285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8197" grpId="0"/>
      <p:bldP spid="81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900113" y="1268413"/>
            <a:ext cx="3889375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660066"/>
                </a:solidFill>
                <a:latin typeface="Garamond" pitchFamily="18" charset="0"/>
              </a:rPr>
              <a:t>Мы ходим ночью, </a:t>
            </a:r>
          </a:p>
          <a:p>
            <a:pPr algn="ctr"/>
            <a:r>
              <a:rPr lang="ru-RU" sz="2500" b="1">
                <a:solidFill>
                  <a:srgbClr val="660066"/>
                </a:solidFill>
                <a:latin typeface="Garamond" pitchFamily="18" charset="0"/>
              </a:rPr>
              <a:t>Ходим днем,</a:t>
            </a:r>
          </a:p>
          <a:p>
            <a:pPr algn="ctr"/>
            <a:r>
              <a:rPr lang="ru-RU" sz="2500" b="1">
                <a:solidFill>
                  <a:srgbClr val="660066"/>
                </a:solidFill>
                <a:latin typeface="Garamond" pitchFamily="18" charset="0"/>
              </a:rPr>
              <a:t>Но никуда</a:t>
            </a:r>
          </a:p>
          <a:p>
            <a:pPr algn="ctr"/>
            <a:r>
              <a:rPr lang="ru-RU" sz="2500" b="1">
                <a:solidFill>
                  <a:srgbClr val="660066"/>
                </a:solidFill>
                <a:latin typeface="Garamond" pitchFamily="18" charset="0"/>
              </a:rPr>
              <a:t>Мы не идем.</a:t>
            </a:r>
          </a:p>
          <a:p>
            <a:pPr algn="ctr"/>
            <a:endParaRPr lang="ru-RU" sz="1000" b="1">
              <a:solidFill>
                <a:srgbClr val="660066"/>
              </a:solidFill>
              <a:latin typeface="Garamond" pitchFamily="18" charset="0"/>
            </a:endParaRPr>
          </a:p>
          <a:p>
            <a:pPr algn="ctr"/>
            <a:r>
              <a:rPr lang="ru-RU" sz="2500" b="1">
                <a:solidFill>
                  <a:srgbClr val="660066"/>
                </a:solidFill>
                <a:latin typeface="Garamond" pitchFamily="18" charset="0"/>
              </a:rPr>
              <a:t>Мы бьем исправно</a:t>
            </a:r>
          </a:p>
          <a:p>
            <a:pPr algn="ctr"/>
            <a:r>
              <a:rPr lang="ru-RU" sz="2500" b="1">
                <a:solidFill>
                  <a:srgbClr val="660066"/>
                </a:solidFill>
                <a:latin typeface="Garamond" pitchFamily="18" charset="0"/>
              </a:rPr>
              <a:t>Каждый час.</a:t>
            </a:r>
          </a:p>
          <a:p>
            <a:pPr algn="ctr"/>
            <a:r>
              <a:rPr lang="ru-RU" sz="2500" b="1">
                <a:solidFill>
                  <a:srgbClr val="660066"/>
                </a:solidFill>
                <a:latin typeface="Garamond" pitchFamily="18" charset="0"/>
              </a:rPr>
              <a:t>А вы, друзья,</a:t>
            </a:r>
          </a:p>
          <a:p>
            <a:pPr algn="ctr"/>
            <a:r>
              <a:rPr lang="ru-RU" sz="2500" b="1">
                <a:solidFill>
                  <a:srgbClr val="660066"/>
                </a:solidFill>
                <a:latin typeface="Garamond" pitchFamily="18" charset="0"/>
              </a:rPr>
              <a:t>Не бейте нас!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827088" y="4868863"/>
            <a:ext cx="4176712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660066"/>
                </a:solidFill>
                <a:latin typeface="Garamond" pitchFamily="18" charset="0"/>
              </a:rPr>
              <a:t>Шумит он в поле и в лесу,</a:t>
            </a:r>
          </a:p>
          <a:p>
            <a:pPr algn="ctr"/>
            <a:r>
              <a:rPr lang="ru-RU" sz="2500" b="1">
                <a:solidFill>
                  <a:srgbClr val="660066"/>
                </a:solidFill>
                <a:latin typeface="Garamond" pitchFamily="18" charset="0"/>
              </a:rPr>
              <a:t>А в дом не попадёт.</a:t>
            </a:r>
          </a:p>
          <a:p>
            <a:pPr algn="ctr"/>
            <a:r>
              <a:rPr lang="ru-RU" sz="2500" b="1">
                <a:solidFill>
                  <a:srgbClr val="660066"/>
                </a:solidFill>
                <a:latin typeface="Garamond" pitchFamily="18" charset="0"/>
              </a:rPr>
              <a:t>И никуда я не иду,</a:t>
            </a:r>
          </a:p>
          <a:p>
            <a:pPr algn="ctr"/>
            <a:r>
              <a:rPr lang="ru-RU" sz="2500" b="1">
                <a:solidFill>
                  <a:srgbClr val="660066"/>
                </a:solidFill>
                <a:latin typeface="Garamond" pitchFamily="18" charset="0"/>
              </a:rPr>
              <a:t>Покуда он идёт.</a:t>
            </a:r>
          </a:p>
        </p:txBody>
      </p:sp>
      <p:pic>
        <p:nvPicPr>
          <p:cNvPr id="18439" name="Picture 7" descr="j029382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63" y="4437063"/>
            <a:ext cx="2505075" cy="2636837"/>
          </a:xfrm>
          <a:prstGeom prst="rect">
            <a:avLst/>
          </a:prstGeom>
          <a:noFill/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888" y="1341438"/>
            <a:ext cx="217805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41" name="WordArt 9"/>
          <p:cNvSpPr>
            <a:spLocks noChangeArrowheads="1" noChangeShapeType="1" noTextEdit="1"/>
          </p:cNvSpPr>
          <p:nvPr/>
        </p:nvSpPr>
        <p:spPr bwMode="auto">
          <a:xfrm>
            <a:off x="3203575" y="188913"/>
            <a:ext cx="2952750" cy="1028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6600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Garamond"/>
              </a:rPr>
              <a:t>Загадки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7" dur="2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3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/>
      <p:bldP spid="18438" grpId="0"/>
      <p:bldP spid="184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23850" y="476250"/>
            <a:ext cx="4176713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CC0099"/>
                </a:solidFill>
                <a:latin typeface="Garamond" pitchFamily="18" charset="0"/>
              </a:rPr>
              <a:t>Под Новый год пришел он в дом</a:t>
            </a:r>
          </a:p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CC0099"/>
                </a:solidFill>
                <a:latin typeface="Garamond" pitchFamily="18" charset="0"/>
              </a:rPr>
              <a:t>Таким румяным толстяком.</a:t>
            </a:r>
          </a:p>
          <a:p>
            <a:pPr algn="ctr">
              <a:spcBef>
                <a:spcPct val="50000"/>
              </a:spcBef>
            </a:pPr>
            <a:endParaRPr lang="ru-RU" sz="2000" b="1">
              <a:solidFill>
                <a:srgbClr val="CC0099"/>
              </a:solidFill>
              <a:latin typeface="Garamond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CC0099"/>
                </a:solidFill>
                <a:latin typeface="Garamond" pitchFamily="18" charset="0"/>
              </a:rPr>
              <a:t>Но с каждым днем терял он вес </a:t>
            </a:r>
          </a:p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CC0099"/>
                </a:solidFill>
                <a:latin typeface="Garamond" pitchFamily="18" charset="0"/>
              </a:rPr>
              <a:t>И наконец совсем исчез.</a:t>
            </a:r>
          </a:p>
          <a:p>
            <a:pPr>
              <a:spcBef>
                <a:spcPct val="50000"/>
              </a:spcBef>
            </a:pPr>
            <a:endParaRPr lang="ru-RU" sz="2000" b="1">
              <a:solidFill>
                <a:srgbClr val="CC0099"/>
              </a:solidFill>
              <a:latin typeface="Garamond" pitchFamily="18" charset="0"/>
            </a:endParaRP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4859338" y="549275"/>
            <a:ext cx="3529012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CC0099"/>
                </a:solidFill>
                <a:latin typeface="Garamond" pitchFamily="18" charset="0"/>
              </a:rPr>
              <a:t>В Полотняной стране</a:t>
            </a:r>
          </a:p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CC0099"/>
                </a:solidFill>
                <a:latin typeface="Garamond" pitchFamily="18" charset="0"/>
              </a:rPr>
              <a:t>По реке Простыне</a:t>
            </a:r>
          </a:p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CC0099"/>
                </a:solidFill>
                <a:latin typeface="Garamond" pitchFamily="18" charset="0"/>
              </a:rPr>
              <a:t>Плывет пароход</a:t>
            </a:r>
          </a:p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CC0099"/>
                </a:solidFill>
                <a:latin typeface="Garamond" pitchFamily="18" charset="0"/>
              </a:rPr>
              <a:t>То назад, то вперед.</a:t>
            </a:r>
          </a:p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CC0099"/>
                </a:solidFill>
                <a:latin typeface="Garamond" pitchFamily="18" charset="0"/>
              </a:rPr>
              <a:t>А за ним такая гладь –</a:t>
            </a:r>
          </a:p>
          <a:p>
            <a:pPr algn="ctr">
              <a:spcBef>
                <a:spcPct val="50000"/>
              </a:spcBef>
            </a:pPr>
            <a:r>
              <a:rPr lang="ru-RU" sz="2000" b="1">
                <a:solidFill>
                  <a:srgbClr val="CC0099"/>
                </a:solidFill>
                <a:latin typeface="Garamond" pitchFamily="18" charset="0"/>
              </a:rPr>
              <a:t>Ни морщинки не видать!</a:t>
            </a:r>
          </a:p>
        </p:txBody>
      </p:sp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3165475"/>
            <a:ext cx="3455987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538" y="3357563"/>
            <a:ext cx="4321175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4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5" dur="2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WordArt 4"/>
          <p:cNvSpPr>
            <a:spLocks noChangeArrowheads="1" noChangeShapeType="1" noTextEdit="1"/>
          </p:cNvSpPr>
          <p:nvPr/>
        </p:nvSpPr>
        <p:spPr bwMode="auto">
          <a:xfrm>
            <a:off x="971550" y="476250"/>
            <a:ext cx="7488238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22225">
                  <a:solidFill>
                    <a:srgbClr val="008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aramond"/>
              </a:rPr>
              <a:t>Откуда эти строки?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219700" y="1484313"/>
            <a:ext cx="35290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008000"/>
                </a:solidFill>
              </a:rPr>
              <a:t>Вместо шапки на ходу</a:t>
            </a:r>
          </a:p>
          <a:p>
            <a:r>
              <a:rPr lang="ru-RU" b="1">
                <a:solidFill>
                  <a:srgbClr val="008000"/>
                </a:solidFill>
              </a:rPr>
              <a:t>Он надел сковороду,</a:t>
            </a:r>
          </a:p>
          <a:p>
            <a:r>
              <a:rPr lang="ru-RU" b="1">
                <a:solidFill>
                  <a:srgbClr val="008000"/>
                </a:solidFill>
              </a:rPr>
              <a:t>Вместо валенок перчатки</a:t>
            </a:r>
          </a:p>
          <a:p>
            <a:r>
              <a:rPr lang="ru-RU" b="1">
                <a:solidFill>
                  <a:srgbClr val="008000"/>
                </a:solidFill>
              </a:rPr>
              <a:t>Натянул себе на пятки.</a:t>
            </a:r>
          </a:p>
        </p:txBody>
      </p:sp>
      <p:pic>
        <p:nvPicPr>
          <p:cNvPr id="22534" name="Picture 6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2708275"/>
            <a:ext cx="2570162" cy="3457575"/>
          </a:xfrm>
          <a:prstGeom prst="rect">
            <a:avLst/>
          </a:prstGeom>
          <a:noFill/>
        </p:spPr>
      </p:pic>
      <p:pic>
        <p:nvPicPr>
          <p:cNvPr id="22535" name="Picture 7" descr="j029976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075" y="3141663"/>
            <a:ext cx="1827213" cy="1504950"/>
          </a:xfrm>
          <a:prstGeom prst="rect">
            <a:avLst/>
          </a:prstGeom>
          <a:noFill/>
        </p:spPr>
      </p:pic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611188" y="1412875"/>
            <a:ext cx="2160587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008000"/>
                </a:solidFill>
              </a:rPr>
              <a:t>Я </a:t>
            </a:r>
          </a:p>
          <a:p>
            <a:r>
              <a:rPr lang="ru-RU" b="1">
                <a:solidFill>
                  <a:srgbClr val="008000"/>
                </a:solidFill>
              </a:rPr>
              <a:t>Тебя </a:t>
            </a:r>
          </a:p>
          <a:p>
            <a:r>
              <a:rPr lang="ru-RU" b="1">
                <a:solidFill>
                  <a:srgbClr val="008000"/>
                </a:solidFill>
              </a:rPr>
              <a:t>Ладонью</a:t>
            </a:r>
          </a:p>
          <a:p>
            <a:r>
              <a:rPr lang="ru-RU" b="1">
                <a:solidFill>
                  <a:srgbClr val="008000"/>
                </a:solidFill>
              </a:rPr>
              <a:t>Хлопал.</a:t>
            </a:r>
          </a:p>
          <a:p>
            <a:r>
              <a:rPr lang="ru-RU" b="1">
                <a:solidFill>
                  <a:srgbClr val="008000"/>
                </a:solidFill>
              </a:rPr>
              <a:t>Ты</a:t>
            </a:r>
          </a:p>
          <a:p>
            <a:r>
              <a:rPr lang="ru-RU" b="1">
                <a:solidFill>
                  <a:srgbClr val="008000"/>
                </a:solidFill>
              </a:rPr>
              <a:t>Скакал</a:t>
            </a:r>
          </a:p>
          <a:p>
            <a:r>
              <a:rPr lang="ru-RU" b="1">
                <a:solidFill>
                  <a:srgbClr val="008000"/>
                </a:solidFill>
              </a:rPr>
              <a:t>И звонко</a:t>
            </a:r>
          </a:p>
          <a:p>
            <a:r>
              <a:rPr lang="ru-RU" b="1">
                <a:solidFill>
                  <a:srgbClr val="008000"/>
                </a:solidFill>
              </a:rPr>
              <a:t>Топал.</a:t>
            </a:r>
          </a:p>
          <a:p>
            <a:endParaRPr lang="ru-RU" b="1">
              <a:solidFill>
                <a:srgbClr val="008000"/>
              </a:solidFill>
            </a:endParaRPr>
          </a:p>
          <a:p>
            <a:r>
              <a:rPr lang="ru-RU" b="1">
                <a:solidFill>
                  <a:srgbClr val="008000"/>
                </a:solidFill>
              </a:rPr>
              <a:t>Ты</a:t>
            </a:r>
          </a:p>
          <a:p>
            <a:r>
              <a:rPr lang="ru-RU" b="1">
                <a:solidFill>
                  <a:srgbClr val="008000"/>
                </a:solidFill>
              </a:rPr>
              <a:t>Пятнадцать</a:t>
            </a:r>
          </a:p>
          <a:p>
            <a:r>
              <a:rPr lang="ru-RU" b="1">
                <a:solidFill>
                  <a:srgbClr val="008000"/>
                </a:solidFill>
              </a:rPr>
              <a:t>Раз</a:t>
            </a:r>
          </a:p>
          <a:p>
            <a:r>
              <a:rPr lang="ru-RU" b="1">
                <a:solidFill>
                  <a:srgbClr val="008000"/>
                </a:solidFill>
              </a:rPr>
              <a:t>Подряд</a:t>
            </a:r>
          </a:p>
          <a:p>
            <a:r>
              <a:rPr lang="ru-RU" b="1">
                <a:solidFill>
                  <a:srgbClr val="008000"/>
                </a:solidFill>
              </a:rPr>
              <a:t>Прыгал </a:t>
            </a:r>
          </a:p>
          <a:p>
            <a:r>
              <a:rPr lang="ru-RU" b="1">
                <a:solidFill>
                  <a:srgbClr val="008000"/>
                </a:solidFill>
              </a:rPr>
              <a:t>В угол</a:t>
            </a:r>
          </a:p>
          <a:p>
            <a:r>
              <a:rPr lang="ru-RU" b="1">
                <a:solidFill>
                  <a:srgbClr val="008000"/>
                </a:solidFill>
              </a:rPr>
              <a:t>И назад.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2700338" y="4724400"/>
            <a:ext cx="9350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>
                <a:solidFill>
                  <a:srgbClr val="800000"/>
                </a:solidFill>
              </a:rPr>
              <a:t>«Мяч»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4859338" y="6237288"/>
            <a:ext cx="34559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i="1">
                <a:solidFill>
                  <a:srgbClr val="800000"/>
                </a:solidFill>
              </a:rPr>
              <a:t>«</a:t>
            </a:r>
            <a:r>
              <a:rPr lang="ru-RU" b="1" i="1">
                <a:solidFill>
                  <a:srgbClr val="800000"/>
                </a:solidFill>
              </a:rPr>
              <a:t>Вот какой рассеянный»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1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1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8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animBg="1"/>
      <p:bldP spid="22533" grpId="0"/>
      <p:bldP spid="22536" grpId="0"/>
      <p:bldP spid="22537" grpId="0"/>
      <p:bldP spid="225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23850" y="1484313"/>
            <a:ext cx="360045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>
                <a:solidFill>
                  <a:srgbClr val="CC0099"/>
                </a:solidFill>
                <a:latin typeface="Garamond" pitchFamily="18" charset="0"/>
              </a:rPr>
              <a:t>Тили-тили-тили-бом!</a:t>
            </a:r>
          </a:p>
          <a:p>
            <a:pPr algn="ctr">
              <a:lnSpc>
                <a:spcPct val="150000"/>
              </a:lnSpc>
            </a:pPr>
            <a:r>
              <a:rPr lang="ru-RU" sz="2400" b="1">
                <a:solidFill>
                  <a:srgbClr val="CC0099"/>
                </a:solidFill>
                <a:latin typeface="Garamond" pitchFamily="18" charset="0"/>
              </a:rPr>
              <a:t> Загорелся кошкин дом.</a:t>
            </a:r>
          </a:p>
          <a:p>
            <a:pPr algn="ctr">
              <a:lnSpc>
                <a:spcPct val="150000"/>
              </a:lnSpc>
            </a:pPr>
            <a:r>
              <a:rPr lang="ru-RU" sz="2400" b="1">
                <a:solidFill>
                  <a:srgbClr val="CC0099"/>
                </a:solidFill>
                <a:latin typeface="Garamond" pitchFamily="18" charset="0"/>
              </a:rPr>
              <a:t> Бежит курица с ведром </a:t>
            </a:r>
          </a:p>
          <a:p>
            <a:pPr algn="ctr">
              <a:lnSpc>
                <a:spcPct val="150000"/>
              </a:lnSpc>
            </a:pPr>
            <a:r>
              <a:rPr lang="ru-RU" sz="2400" b="1">
                <a:solidFill>
                  <a:srgbClr val="CC0099"/>
                </a:solidFill>
                <a:latin typeface="Garamond" pitchFamily="18" charset="0"/>
              </a:rPr>
              <a:t> Заливать кошкин дом,</a:t>
            </a:r>
          </a:p>
          <a:p>
            <a:pPr algn="ctr">
              <a:lnSpc>
                <a:spcPct val="150000"/>
              </a:lnSpc>
            </a:pPr>
            <a:r>
              <a:rPr lang="ru-RU" sz="2400" b="1">
                <a:solidFill>
                  <a:srgbClr val="CC0099"/>
                </a:solidFill>
                <a:latin typeface="Garamond" pitchFamily="18" charset="0"/>
              </a:rPr>
              <a:t> А за нею во весь дух</a:t>
            </a:r>
          </a:p>
          <a:p>
            <a:pPr algn="ctr">
              <a:lnSpc>
                <a:spcPct val="150000"/>
              </a:lnSpc>
            </a:pPr>
            <a:r>
              <a:rPr lang="ru-RU" sz="2400" b="1">
                <a:solidFill>
                  <a:srgbClr val="CC0099"/>
                </a:solidFill>
                <a:latin typeface="Garamond" pitchFamily="18" charset="0"/>
              </a:rPr>
              <a:t> С помелом бежит петух.</a:t>
            </a:r>
          </a:p>
        </p:txBody>
      </p:sp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738" y="1412875"/>
            <a:ext cx="4932362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50" dur="1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-47625" y="404813"/>
            <a:ext cx="92995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ru-RU" b="1">
                <a:solidFill>
                  <a:srgbClr val="800000"/>
                </a:solidFill>
                <a:latin typeface="Bookman Old Style" pitchFamily="18" charset="0"/>
              </a:rPr>
              <a:t>Сам Маршак - неутомимый труженик, он не терпел "пустого" времени. 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411413" y="836613"/>
            <a:ext cx="38893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                    </a:t>
            </a:r>
            <a:r>
              <a:rPr lang="ru-RU" sz="2000" b="1">
                <a:solidFill>
                  <a:srgbClr val="800000"/>
                </a:solidFill>
                <a:latin typeface="Garamond" pitchFamily="18" charset="0"/>
              </a:rPr>
              <a:t>Он писал:</a:t>
            </a:r>
          </a:p>
          <a:p>
            <a:pPr algn="ctr"/>
            <a:r>
              <a:rPr lang="ru-RU" sz="2000" b="1">
                <a:solidFill>
                  <a:srgbClr val="800000"/>
                </a:solidFill>
                <a:latin typeface="Garamond" pitchFamily="18" charset="0"/>
              </a:rPr>
              <a:t>«Мы знаем - время растяжимо.</a:t>
            </a:r>
          </a:p>
          <a:p>
            <a:pPr algn="ctr"/>
            <a:r>
              <a:rPr lang="ru-RU" sz="2000" b="1">
                <a:solidFill>
                  <a:srgbClr val="800000"/>
                </a:solidFill>
                <a:latin typeface="Garamond" pitchFamily="18" charset="0"/>
              </a:rPr>
              <a:t> Оно зависит от того,</a:t>
            </a:r>
          </a:p>
          <a:p>
            <a:pPr algn="ctr"/>
            <a:r>
              <a:rPr lang="ru-RU" sz="2000" b="1">
                <a:solidFill>
                  <a:srgbClr val="800000"/>
                </a:solidFill>
                <a:latin typeface="Garamond" pitchFamily="18" charset="0"/>
              </a:rPr>
              <a:t> Какого рода содержимым</a:t>
            </a:r>
          </a:p>
          <a:p>
            <a:pPr algn="ctr"/>
            <a:r>
              <a:rPr lang="ru-RU" sz="2000" b="1">
                <a:solidFill>
                  <a:srgbClr val="800000"/>
                </a:solidFill>
                <a:latin typeface="Garamond" pitchFamily="18" charset="0"/>
              </a:rPr>
              <a:t> Вы наполняете его».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3213100"/>
            <a:ext cx="4175125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1692275" y="2420938"/>
            <a:ext cx="5400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800000"/>
                </a:solidFill>
                <a:latin typeface="Bookman Old Style" pitchFamily="18" charset="0"/>
              </a:rPr>
              <a:t>Этому он учил и своих юных читателей:</a:t>
            </a:r>
          </a:p>
        </p:txBody>
      </p:sp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2852738"/>
            <a:ext cx="2476500" cy="362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150"/>
                            </p:stCondLst>
                            <p:childTnLst>
                              <p:par>
                                <p:cTn id="23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750"/>
                            </p:stCondLst>
                            <p:childTnLst>
                              <p:par>
                                <p:cTn id="30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00"/>
                            </p:stCondLst>
                            <p:childTnLst>
                              <p:par>
                                <p:cTn id="37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5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0"/>
                            </p:stCondLst>
                            <p:childTnLst>
                              <p:par>
                                <p:cTn id="4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0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000"/>
                            </p:stCondLst>
                            <p:childTnLst>
                              <p:par>
                                <p:cTn id="52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4" dur="20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8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470</Words>
  <Application>Microsoft Office PowerPoint</Application>
  <PresentationFormat>Экран (4:3)</PresentationFormat>
  <Paragraphs>82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Лёлька!</dc:creator>
  <cp:lastModifiedBy>Пользователь</cp:lastModifiedBy>
  <cp:revision>4</cp:revision>
  <dcterms:created xsi:type="dcterms:W3CDTF">2012-11-25T12:48:54Z</dcterms:created>
  <dcterms:modified xsi:type="dcterms:W3CDTF">2019-02-03T16:53:10Z</dcterms:modified>
</cp:coreProperties>
</file>