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312" r:id="rId4"/>
    <p:sldId id="317" r:id="rId5"/>
    <p:sldId id="268" r:id="rId6"/>
    <p:sldId id="316" r:id="rId7"/>
    <p:sldId id="279" r:id="rId8"/>
    <p:sldId id="280" r:id="rId9"/>
    <p:sldId id="281" r:id="rId10"/>
    <p:sldId id="313" r:id="rId11"/>
    <p:sldId id="269" r:id="rId12"/>
    <p:sldId id="270" r:id="rId13"/>
    <p:sldId id="271" r:id="rId14"/>
    <p:sldId id="272" r:id="rId15"/>
    <p:sldId id="283" r:id="rId16"/>
    <p:sldId id="285" r:id="rId17"/>
    <p:sldId id="288" r:id="rId18"/>
    <p:sldId id="265" r:id="rId19"/>
    <p:sldId id="258" r:id="rId20"/>
    <p:sldId id="260" r:id="rId21"/>
    <p:sldId id="261" r:id="rId22"/>
    <p:sldId id="314" r:id="rId23"/>
    <p:sldId id="289" r:id="rId24"/>
    <p:sldId id="290" r:id="rId25"/>
    <p:sldId id="315" r:id="rId26"/>
    <p:sldId id="295" r:id="rId27"/>
    <p:sldId id="296" r:id="rId28"/>
    <p:sldId id="298" r:id="rId29"/>
    <p:sldId id="299" r:id="rId30"/>
    <p:sldId id="300" r:id="rId31"/>
    <p:sldId id="301" r:id="rId32"/>
    <p:sldId id="302" r:id="rId33"/>
    <p:sldId id="303" r:id="rId34"/>
    <p:sldId id="304" r:id="rId35"/>
    <p:sldId id="305" r:id="rId36"/>
    <p:sldId id="318" r:id="rId37"/>
    <p:sldId id="308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57FC-EA0F-4F0F-A6EE-9215F226463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7B87A1B-A24D-46C8-AA90-3D43410361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57FC-EA0F-4F0F-A6EE-9215F226463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87A1B-A24D-46C8-AA90-3D43410361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57FC-EA0F-4F0F-A6EE-9215F226463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87A1B-A24D-46C8-AA90-3D43410361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57FC-EA0F-4F0F-A6EE-9215F226463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7B87A1B-A24D-46C8-AA90-3D43410361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57FC-EA0F-4F0F-A6EE-9215F226463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87A1B-A24D-46C8-AA90-3D43410361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57FC-EA0F-4F0F-A6EE-9215F226463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87A1B-A24D-46C8-AA90-3D43410361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57FC-EA0F-4F0F-A6EE-9215F226463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7B87A1B-A24D-46C8-AA90-3D43410361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slow"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57FC-EA0F-4F0F-A6EE-9215F226463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87A1B-A24D-46C8-AA90-3D43410361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57FC-EA0F-4F0F-A6EE-9215F226463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87A1B-A24D-46C8-AA90-3D43410361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57FC-EA0F-4F0F-A6EE-9215F226463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87A1B-A24D-46C8-AA90-3D43410361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E57FC-EA0F-4F0F-A6EE-9215F226463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87A1B-A24D-46C8-AA90-3D43410361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C0E57FC-EA0F-4F0F-A6EE-9215F226463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7B87A1B-A24D-46C8-AA90-3D43410361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ll dir="r"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://repiov.ru/poluhin.htm" TargetMode="Externa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332657"/>
            <a:ext cx="6715172" cy="266429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«</a:t>
            </a: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Мы читаем </a:t>
            </a:r>
            <a:b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С.В. Михалкова</a:t>
            </a:r>
            <a:r>
              <a:rPr lang="ru-RU" sz="3600" dirty="0" smtClean="0">
                <a:solidFill>
                  <a:srgbClr val="0070C0"/>
                </a:solidFill>
                <a:latin typeface="Georgia" pitchFamily="18" charset="0"/>
              </a:rPr>
              <a:t>»</a:t>
            </a:r>
            <a:endParaRPr lang="ru-RU" sz="3600" dirty="0">
              <a:solidFill>
                <a:srgbClr val="0070C0"/>
              </a:solidFill>
              <a:latin typeface="Georgia" pitchFamily="18" charset="0"/>
            </a:endParaRPr>
          </a:p>
        </p:txBody>
      </p:sp>
      <p:pic>
        <p:nvPicPr>
          <p:cNvPr id="5" name="Picture 2" descr="C:\Documents and Settings\TEMP\Мои документы\Downloads\reading_jp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996952"/>
            <a:ext cx="6408712" cy="37170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3176"/>
            <a:ext cx="8458200" cy="1584176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Мы в ответе за тех кого приручили!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sz="2800" b="1" dirty="0" smtClean="0">
                <a:latin typeface="+mj-lt"/>
              </a:rPr>
              <a:t>Мы щенка в воде и мыле</a:t>
            </a:r>
          </a:p>
          <a:p>
            <a:r>
              <a:rPr lang="ru-RU" sz="2800" b="1" dirty="0" smtClean="0">
                <a:latin typeface="+mj-lt"/>
              </a:rPr>
              <a:t>Два часа мочалкой мыли.</a:t>
            </a:r>
          </a:p>
          <a:p>
            <a:r>
              <a:rPr lang="ru-RU" sz="2800" b="1" dirty="0" smtClean="0">
                <a:latin typeface="+mj-lt"/>
              </a:rPr>
              <a:t>Ни за что теперь его</a:t>
            </a:r>
          </a:p>
          <a:p>
            <a:r>
              <a:rPr lang="ru-RU" sz="2800" b="1" dirty="0" smtClean="0">
                <a:latin typeface="+mj-lt"/>
              </a:rPr>
              <a:t>Не оставим одного!</a:t>
            </a:r>
          </a:p>
          <a:p>
            <a:endParaRPr lang="ru-RU" dirty="0"/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548680"/>
            <a:ext cx="5495528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458200" cy="2857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Подберите к картине соответствующее стихотворение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14282" y="785794"/>
            <a:ext cx="3251231" cy="5786478"/>
          </a:xfrm>
        </p:spPr>
        <p:txBody>
          <a:bodyPr>
            <a:normAutofit fontScale="77500" lnSpcReduction="20000"/>
          </a:bodyPr>
          <a:lstStyle/>
          <a:p>
            <a:r>
              <a:rPr lang="ru-RU" sz="1600" dirty="0" smtClean="0">
                <a:latin typeface="+mj-lt"/>
              </a:rPr>
              <a:t>                 ***</a:t>
            </a:r>
          </a:p>
          <a:p>
            <a:r>
              <a:rPr lang="ru-RU" sz="1800" b="1" dirty="0" smtClean="0">
                <a:latin typeface="+mj-lt"/>
              </a:rPr>
              <a:t>Дядя Степа утром рано</a:t>
            </a:r>
          </a:p>
          <a:p>
            <a:r>
              <a:rPr lang="ru-RU" sz="1800" b="1" dirty="0" smtClean="0">
                <a:latin typeface="+mj-lt"/>
              </a:rPr>
              <a:t>Быстро вскакивал с дивана,</a:t>
            </a:r>
          </a:p>
          <a:p>
            <a:r>
              <a:rPr lang="ru-RU" sz="1800" b="1" dirty="0" smtClean="0">
                <a:latin typeface="+mj-lt"/>
              </a:rPr>
              <a:t>Окна настежь открывал,</a:t>
            </a:r>
          </a:p>
          <a:p>
            <a:r>
              <a:rPr lang="ru-RU" sz="1800" b="1" dirty="0" smtClean="0">
                <a:latin typeface="+mj-lt"/>
              </a:rPr>
              <a:t>Душ холодный принимал.</a:t>
            </a:r>
          </a:p>
          <a:p>
            <a:r>
              <a:rPr lang="ru-RU" sz="1800" b="1" dirty="0" smtClean="0">
                <a:latin typeface="+mj-lt"/>
              </a:rPr>
              <a:t>Чистить зубы дядя Степа</a:t>
            </a:r>
          </a:p>
          <a:p>
            <a:r>
              <a:rPr lang="ru-RU" sz="1800" b="1" dirty="0" smtClean="0">
                <a:latin typeface="+mj-lt"/>
              </a:rPr>
              <a:t>Никогда не забывал.</a:t>
            </a:r>
          </a:p>
          <a:p>
            <a:r>
              <a:rPr lang="ru-RU" sz="1800" b="1" dirty="0" smtClean="0">
                <a:latin typeface="+mj-lt"/>
              </a:rPr>
              <a:t> </a:t>
            </a:r>
          </a:p>
          <a:p>
            <a:r>
              <a:rPr lang="ru-RU" sz="1800" b="1" dirty="0" smtClean="0">
                <a:latin typeface="+mj-lt"/>
              </a:rPr>
              <a:t>                  ***</a:t>
            </a:r>
          </a:p>
          <a:p>
            <a:r>
              <a:rPr lang="ru-RU" sz="1800" b="1" dirty="0" smtClean="0">
                <a:latin typeface="+mj-lt"/>
              </a:rPr>
              <a:t>Брал в столовой дядя Степа</a:t>
            </a:r>
          </a:p>
          <a:p>
            <a:r>
              <a:rPr lang="ru-RU" sz="1800" b="1" dirty="0" smtClean="0">
                <a:latin typeface="+mj-lt"/>
              </a:rPr>
              <a:t>Для себя двойной обед.</a:t>
            </a:r>
          </a:p>
          <a:p>
            <a:r>
              <a:rPr lang="ru-RU" sz="1800" b="1" dirty="0" smtClean="0">
                <a:latin typeface="+mj-lt"/>
              </a:rPr>
              <a:t>Спать ложился дядя Степа</a:t>
            </a:r>
          </a:p>
          <a:p>
            <a:r>
              <a:rPr lang="ru-RU" sz="1800" b="1" dirty="0" smtClean="0">
                <a:latin typeface="+mj-lt"/>
              </a:rPr>
              <a:t>Ноги клал на табурет.</a:t>
            </a:r>
          </a:p>
          <a:p>
            <a:r>
              <a:rPr lang="ru-RU" sz="1800" b="1" dirty="0" smtClean="0">
                <a:latin typeface="+mj-lt"/>
              </a:rPr>
              <a:t> </a:t>
            </a:r>
          </a:p>
          <a:p>
            <a:r>
              <a:rPr lang="ru-RU" sz="1800" b="1" dirty="0" smtClean="0">
                <a:latin typeface="+mj-lt"/>
              </a:rPr>
              <a:t> </a:t>
            </a:r>
          </a:p>
          <a:p>
            <a:r>
              <a:rPr lang="ru-RU" sz="1800" b="1" dirty="0" smtClean="0">
                <a:latin typeface="+mj-lt"/>
              </a:rPr>
              <a:t>                  ***</a:t>
            </a:r>
          </a:p>
          <a:p>
            <a:r>
              <a:rPr lang="ru-RU" sz="1800" b="1" dirty="0" smtClean="0">
                <a:latin typeface="+mj-lt"/>
              </a:rPr>
              <a:t>В складку форменные брюки,</a:t>
            </a:r>
          </a:p>
          <a:p>
            <a:r>
              <a:rPr lang="ru-RU" sz="1800" b="1" dirty="0" smtClean="0">
                <a:latin typeface="+mj-lt"/>
              </a:rPr>
              <a:t>Он в шинели под ремнем.</a:t>
            </a:r>
          </a:p>
          <a:p>
            <a:r>
              <a:rPr lang="ru-RU" sz="1800" b="1" dirty="0" smtClean="0">
                <a:latin typeface="+mj-lt"/>
              </a:rPr>
              <a:t>В шерстяных перчатках руки.</a:t>
            </a:r>
          </a:p>
          <a:p>
            <a:r>
              <a:rPr lang="ru-RU" sz="1800" b="1" dirty="0" smtClean="0">
                <a:latin typeface="+mj-lt"/>
              </a:rPr>
              <a:t>Якоря блестят на нем.</a:t>
            </a:r>
          </a:p>
          <a:p>
            <a:r>
              <a:rPr lang="ru-RU" sz="1800" b="1" dirty="0" smtClean="0">
                <a:latin typeface="+mj-lt"/>
              </a:rPr>
              <a:t> </a:t>
            </a:r>
          </a:p>
          <a:p>
            <a:r>
              <a:rPr lang="ru-RU" sz="1800" b="1" dirty="0" smtClean="0">
                <a:latin typeface="+mj-lt"/>
              </a:rPr>
              <a:t>            ***</a:t>
            </a:r>
          </a:p>
          <a:p>
            <a:r>
              <a:rPr lang="ru-RU" sz="1800" b="1" dirty="0" smtClean="0">
                <a:latin typeface="+mj-lt"/>
              </a:rPr>
              <a:t>Лихо мерили шаги</a:t>
            </a:r>
          </a:p>
          <a:p>
            <a:r>
              <a:rPr lang="ru-RU" sz="1800" b="1" dirty="0" smtClean="0">
                <a:latin typeface="+mj-lt"/>
              </a:rPr>
              <a:t>Две огромные ноги:</a:t>
            </a:r>
          </a:p>
          <a:p>
            <a:r>
              <a:rPr lang="ru-RU" sz="1800" b="1" dirty="0" smtClean="0">
                <a:latin typeface="+mj-lt"/>
              </a:rPr>
              <a:t>Сорок пятого размера</a:t>
            </a:r>
          </a:p>
          <a:p>
            <a:r>
              <a:rPr lang="ru-RU" sz="1800" b="1" dirty="0" smtClean="0">
                <a:latin typeface="+mj-lt"/>
              </a:rPr>
              <a:t>Покупал он сапоги</a:t>
            </a:r>
          </a:p>
          <a:p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1026" name="Picture 2" descr="F:\дядя Степа\img26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857232"/>
            <a:ext cx="5357850" cy="557216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500"/>
                            </p:stCondLst>
                            <p:childTnLst>
                              <p:par>
                                <p:cTn id="97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5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3">
                                            <p:txEl>
                                              <p:pRg st="25" end="2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9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3">
                                            <p:txEl>
                                              <p:pRg st="26" end="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42844" y="214290"/>
            <a:ext cx="3214711" cy="642942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 </a:t>
            </a:r>
            <a:r>
              <a:rPr lang="ru-RU" sz="1500" b="1" dirty="0" smtClean="0">
                <a:latin typeface="+mj-lt"/>
              </a:rPr>
              <a:t>***</a:t>
            </a:r>
          </a:p>
          <a:p>
            <a:r>
              <a:rPr lang="ru-RU" sz="1500" b="1" dirty="0" smtClean="0">
                <a:latin typeface="+mj-lt"/>
              </a:rPr>
              <a:t>Дядя Степа утром рано</a:t>
            </a:r>
          </a:p>
          <a:p>
            <a:r>
              <a:rPr lang="ru-RU" sz="1500" b="1" dirty="0" smtClean="0">
                <a:latin typeface="+mj-lt"/>
              </a:rPr>
              <a:t>Быстро вскакивал с дивана,</a:t>
            </a:r>
          </a:p>
          <a:p>
            <a:r>
              <a:rPr lang="ru-RU" sz="1500" b="1" dirty="0" smtClean="0">
                <a:latin typeface="+mj-lt"/>
              </a:rPr>
              <a:t>Окна настежь открывал,</a:t>
            </a:r>
          </a:p>
          <a:p>
            <a:r>
              <a:rPr lang="ru-RU" sz="1500" b="1" dirty="0" smtClean="0">
                <a:latin typeface="+mj-lt"/>
              </a:rPr>
              <a:t>Душ холодный принимал.</a:t>
            </a:r>
          </a:p>
          <a:p>
            <a:r>
              <a:rPr lang="ru-RU" sz="1500" b="1" dirty="0" smtClean="0">
                <a:latin typeface="+mj-lt"/>
              </a:rPr>
              <a:t>Чистить зубы дядя Степа</a:t>
            </a:r>
          </a:p>
          <a:p>
            <a:r>
              <a:rPr lang="ru-RU" sz="1500" b="1" dirty="0" smtClean="0">
                <a:latin typeface="+mj-lt"/>
              </a:rPr>
              <a:t>Никогда не забывал.</a:t>
            </a:r>
          </a:p>
          <a:p>
            <a:r>
              <a:rPr lang="ru-RU" sz="1500" b="1" dirty="0" smtClean="0">
                <a:latin typeface="+mj-lt"/>
              </a:rPr>
              <a:t> </a:t>
            </a:r>
          </a:p>
          <a:p>
            <a:r>
              <a:rPr lang="ru-RU" sz="1500" b="1" dirty="0" smtClean="0">
                <a:latin typeface="+mj-lt"/>
              </a:rPr>
              <a:t>                  ***</a:t>
            </a:r>
          </a:p>
          <a:p>
            <a:r>
              <a:rPr lang="ru-RU" sz="1500" b="1" dirty="0" smtClean="0">
                <a:latin typeface="+mj-lt"/>
              </a:rPr>
              <a:t>Брал в столовой дядя Степа</a:t>
            </a:r>
          </a:p>
          <a:p>
            <a:r>
              <a:rPr lang="ru-RU" sz="1500" b="1" dirty="0" smtClean="0">
                <a:latin typeface="+mj-lt"/>
              </a:rPr>
              <a:t>Для себя двойной обед.</a:t>
            </a:r>
          </a:p>
          <a:p>
            <a:r>
              <a:rPr lang="ru-RU" sz="1500" b="1" dirty="0" smtClean="0">
                <a:latin typeface="+mj-lt"/>
              </a:rPr>
              <a:t>Спать ложился дядя Степа</a:t>
            </a:r>
          </a:p>
          <a:p>
            <a:r>
              <a:rPr lang="ru-RU" sz="1500" b="1" dirty="0" smtClean="0">
                <a:latin typeface="+mj-lt"/>
              </a:rPr>
              <a:t>Ноги клал на табурет.</a:t>
            </a:r>
          </a:p>
          <a:p>
            <a:r>
              <a:rPr lang="ru-RU" sz="1500" b="1" dirty="0" smtClean="0">
                <a:latin typeface="+mj-lt"/>
              </a:rPr>
              <a:t> </a:t>
            </a:r>
          </a:p>
          <a:p>
            <a:r>
              <a:rPr lang="ru-RU" sz="1500" b="1" dirty="0" smtClean="0">
                <a:latin typeface="+mj-lt"/>
              </a:rPr>
              <a:t> </a:t>
            </a:r>
          </a:p>
          <a:p>
            <a:r>
              <a:rPr lang="ru-RU" sz="1500" b="1" dirty="0" smtClean="0">
                <a:latin typeface="+mj-lt"/>
              </a:rPr>
              <a:t>                  ***</a:t>
            </a:r>
          </a:p>
          <a:p>
            <a:r>
              <a:rPr lang="ru-RU" sz="1500" b="1" dirty="0" smtClean="0">
                <a:latin typeface="+mj-lt"/>
              </a:rPr>
              <a:t>В складку форменные брюки,</a:t>
            </a:r>
          </a:p>
          <a:p>
            <a:r>
              <a:rPr lang="ru-RU" sz="1500" b="1" dirty="0" smtClean="0">
                <a:latin typeface="+mj-lt"/>
              </a:rPr>
              <a:t>Он в шинели под ремнем.</a:t>
            </a:r>
          </a:p>
          <a:p>
            <a:r>
              <a:rPr lang="ru-RU" sz="1500" b="1" dirty="0" smtClean="0">
                <a:latin typeface="+mj-lt"/>
              </a:rPr>
              <a:t>В шерстяных перчатках руки.</a:t>
            </a:r>
          </a:p>
          <a:p>
            <a:r>
              <a:rPr lang="ru-RU" sz="1500" b="1" dirty="0" smtClean="0">
                <a:latin typeface="+mj-lt"/>
              </a:rPr>
              <a:t>Якоря блестят на нем.</a:t>
            </a:r>
          </a:p>
          <a:p>
            <a:r>
              <a:rPr lang="ru-RU" sz="1500" b="1" dirty="0" smtClean="0">
                <a:latin typeface="+mj-lt"/>
              </a:rPr>
              <a:t> </a:t>
            </a:r>
          </a:p>
          <a:p>
            <a:r>
              <a:rPr lang="ru-RU" sz="1500" b="1" dirty="0" smtClean="0">
                <a:latin typeface="+mj-lt"/>
              </a:rPr>
              <a:t>            ***</a:t>
            </a:r>
          </a:p>
          <a:p>
            <a:r>
              <a:rPr lang="ru-RU" sz="1500" b="1" dirty="0" smtClean="0">
                <a:latin typeface="+mj-lt"/>
              </a:rPr>
              <a:t>Лихо мерили шаги</a:t>
            </a:r>
          </a:p>
          <a:p>
            <a:r>
              <a:rPr lang="ru-RU" sz="1500" b="1" dirty="0" smtClean="0">
                <a:latin typeface="+mj-lt"/>
              </a:rPr>
              <a:t>Две огромные ноги:</a:t>
            </a:r>
          </a:p>
          <a:p>
            <a:r>
              <a:rPr lang="ru-RU" sz="1500" b="1" dirty="0" smtClean="0">
                <a:latin typeface="+mj-lt"/>
              </a:rPr>
              <a:t>Сорок пятого размера</a:t>
            </a:r>
          </a:p>
          <a:p>
            <a:r>
              <a:rPr lang="ru-RU" sz="1500" b="1" dirty="0" smtClean="0">
                <a:latin typeface="+mj-lt"/>
              </a:rPr>
              <a:t>Покупал он сапоги</a:t>
            </a:r>
          </a:p>
          <a:p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2050" name="Picture 2" descr="F:\дядя Степа\img26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214290"/>
            <a:ext cx="5786446" cy="64294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14282" y="214290"/>
            <a:ext cx="3251231" cy="6429420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latin typeface="+mj-lt"/>
              </a:rPr>
              <a:t>                  ***</a:t>
            </a:r>
          </a:p>
          <a:p>
            <a:r>
              <a:rPr lang="ru-RU" b="1" dirty="0" smtClean="0">
                <a:latin typeface="+mj-lt"/>
              </a:rPr>
              <a:t>Дядя Степа утром рано</a:t>
            </a:r>
          </a:p>
          <a:p>
            <a:r>
              <a:rPr lang="ru-RU" b="1" dirty="0" smtClean="0">
                <a:latin typeface="+mj-lt"/>
              </a:rPr>
              <a:t>Быстро вскакивал с дивана,</a:t>
            </a:r>
          </a:p>
          <a:p>
            <a:r>
              <a:rPr lang="ru-RU" b="1" dirty="0" smtClean="0">
                <a:latin typeface="+mj-lt"/>
              </a:rPr>
              <a:t>Окна настежь открывал,</a:t>
            </a:r>
          </a:p>
          <a:p>
            <a:r>
              <a:rPr lang="ru-RU" b="1" dirty="0" smtClean="0">
                <a:latin typeface="+mj-lt"/>
              </a:rPr>
              <a:t>Душ холодный принимал.</a:t>
            </a:r>
          </a:p>
          <a:p>
            <a:r>
              <a:rPr lang="ru-RU" b="1" dirty="0" smtClean="0">
                <a:latin typeface="+mj-lt"/>
              </a:rPr>
              <a:t>Чистить зубы дядя Степа</a:t>
            </a:r>
          </a:p>
          <a:p>
            <a:r>
              <a:rPr lang="ru-RU" b="1" dirty="0" smtClean="0">
                <a:latin typeface="+mj-lt"/>
              </a:rPr>
              <a:t>Никогда не забывал.</a:t>
            </a:r>
          </a:p>
          <a:p>
            <a:r>
              <a:rPr lang="ru-RU" b="1" dirty="0" smtClean="0">
                <a:latin typeface="+mj-lt"/>
              </a:rPr>
              <a:t> </a:t>
            </a:r>
          </a:p>
          <a:p>
            <a:r>
              <a:rPr lang="ru-RU" b="1" dirty="0" smtClean="0">
                <a:latin typeface="+mj-lt"/>
              </a:rPr>
              <a:t>                  ***</a:t>
            </a:r>
          </a:p>
          <a:p>
            <a:r>
              <a:rPr lang="ru-RU" b="1" dirty="0" smtClean="0">
                <a:latin typeface="+mj-lt"/>
              </a:rPr>
              <a:t>Брал в столовой дядя Степа</a:t>
            </a:r>
          </a:p>
          <a:p>
            <a:r>
              <a:rPr lang="ru-RU" b="1" dirty="0" smtClean="0">
                <a:latin typeface="+mj-lt"/>
              </a:rPr>
              <a:t>Для себя двойной обед.</a:t>
            </a:r>
          </a:p>
          <a:p>
            <a:r>
              <a:rPr lang="ru-RU" b="1" dirty="0" smtClean="0">
                <a:latin typeface="+mj-lt"/>
              </a:rPr>
              <a:t>Спать ложился дядя Степа</a:t>
            </a:r>
          </a:p>
          <a:p>
            <a:r>
              <a:rPr lang="ru-RU" b="1" dirty="0" smtClean="0">
                <a:latin typeface="+mj-lt"/>
              </a:rPr>
              <a:t>Ноги клал на табурет.</a:t>
            </a:r>
          </a:p>
          <a:p>
            <a:r>
              <a:rPr lang="ru-RU" b="1" dirty="0" smtClean="0">
                <a:latin typeface="+mj-lt"/>
              </a:rPr>
              <a:t> </a:t>
            </a:r>
          </a:p>
          <a:p>
            <a:r>
              <a:rPr lang="ru-RU" b="1" dirty="0" smtClean="0">
                <a:latin typeface="+mj-lt"/>
              </a:rPr>
              <a:t> </a:t>
            </a:r>
          </a:p>
          <a:p>
            <a:r>
              <a:rPr lang="ru-RU" b="1" dirty="0" smtClean="0">
                <a:latin typeface="+mj-lt"/>
              </a:rPr>
              <a:t>                  ***</a:t>
            </a:r>
          </a:p>
          <a:p>
            <a:r>
              <a:rPr lang="ru-RU" b="1" dirty="0" smtClean="0">
                <a:latin typeface="+mj-lt"/>
              </a:rPr>
              <a:t>В складку форменные брюки,</a:t>
            </a:r>
          </a:p>
          <a:p>
            <a:r>
              <a:rPr lang="ru-RU" b="1" dirty="0" smtClean="0">
                <a:latin typeface="+mj-lt"/>
              </a:rPr>
              <a:t>Он в шинели под ремнем.</a:t>
            </a:r>
          </a:p>
          <a:p>
            <a:r>
              <a:rPr lang="ru-RU" b="1" dirty="0" smtClean="0">
                <a:latin typeface="+mj-lt"/>
              </a:rPr>
              <a:t>В шерстяных перчатках руки.</a:t>
            </a:r>
          </a:p>
          <a:p>
            <a:r>
              <a:rPr lang="ru-RU" b="1" dirty="0" smtClean="0">
                <a:latin typeface="+mj-lt"/>
              </a:rPr>
              <a:t>Якоря блестят на нем.</a:t>
            </a:r>
          </a:p>
          <a:p>
            <a:r>
              <a:rPr lang="ru-RU" b="1" dirty="0" smtClean="0">
                <a:latin typeface="+mj-lt"/>
              </a:rPr>
              <a:t> </a:t>
            </a:r>
          </a:p>
          <a:p>
            <a:r>
              <a:rPr lang="ru-RU" b="1" dirty="0" smtClean="0">
                <a:latin typeface="+mj-lt"/>
              </a:rPr>
              <a:t>            ***</a:t>
            </a:r>
          </a:p>
          <a:p>
            <a:r>
              <a:rPr lang="ru-RU" b="1" dirty="0" smtClean="0">
                <a:latin typeface="+mj-lt"/>
              </a:rPr>
              <a:t>Лихо мерили шаги</a:t>
            </a:r>
          </a:p>
          <a:p>
            <a:r>
              <a:rPr lang="ru-RU" b="1" dirty="0" smtClean="0">
                <a:latin typeface="+mj-lt"/>
              </a:rPr>
              <a:t>Две огромные ноги:</a:t>
            </a:r>
          </a:p>
          <a:p>
            <a:r>
              <a:rPr lang="ru-RU" b="1" dirty="0" smtClean="0">
                <a:latin typeface="+mj-lt"/>
              </a:rPr>
              <a:t>Сорок пятого размера</a:t>
            </a:r>
          </a:p>
          <a:p>
            <a:r>
              <a:rPr lang="ru-RU" b="1" dirty="0" smtClean="0">
                <a:latin typeface="+mj-lt"/>
              </a:rPr>
              <a:t>Покупал он сапоги</a:t>
            </a:r>
          </a:p>
        </p:txBody>
      </p:sp>
      <p:pic>
        <p:nvPicPr>
          <p:cNvPr id="3075" name="Picture 3" descr="F:\дядя Степа\img26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214290"/>
            <a:ext cx="5643570" cy="64294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14282" y="214290"/>
            <a:ext cx="3251231" cy="6429420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                   </a:t>
            </a:r>
            <a:r>
              <a:rPr lang="ru-RU" b="1" dirty="0" smtClean="0">
                <a:latin typeface="+mj-lt"/>
              </a:rPr>
              <a:t>***</a:t>
            </a:r>
          </a:p>
          <a:p>
            <a:r>
              <a:rPr lang="ru-RU" b="1" dirty="0" smtClean="0">
                <a:latin typeface="+mj-lt"/>
              </a:rPr>
              <a:t>Дядя Степа утром рано</a:t>
            </a:r>
          </a:p>
          <a:p>
            <a:r>
              <a:rPr lang="ru-RU" b="1" dirty="0" smtClean="0">
                <a:latin typeface="+mj-lt"/>
              </a:rPr>
              <a:t>Быстро вскакивал с дивана,</a:t>
            </a:r>
          </a:p>
          <a:p>
            <a:r>
              <a:rPr lang="ru-RU" b="1" dirty="0" smtClean="0">
                <a:latin typeface="+mj-lt"/>
              </a:rPr>
              <a:t>Окна настежь открывал,</a:t>
            </a:r>
          </a:p>
          <a:p>
            <a:r>
              <a:rPr lang="ru-RU" b="1" dirty="0" smtClean="0">
                <a:latin typeface="+mj-lt"/>
              </a:rPr>
              <a:t>Душ холодный принимал.</a:t>
            </a:r>
          </a:p>
          <a:p>
            <a:r>
              <a:rPr lang="ru-RU" b="1" dirty="0" smtClean="0">
                <a:latin typeface="+mj-lt"/>
              </a:rPr>
              <a:t>Чистить зубы дядя Степа</a:t>
            </a:r>
          </a:p>
          <a:p>
            <a:r>
              <a:rPr lang="ru-RU" b="1" dirty="0" smtClean="0">
                <a:latin typeface="+mj-lt"/>
              </a:rPr>
              <a:t>Никогда не забывал.</a:t>
            </a:r>
          </a:p>
          <a:p>
            <a:r>
              <a:rPr lang="ru-RU" b="1" dirty="0" smtClean="0">
                <a:latin typeface="+mj-lt"/>
              </a:rPr>
              <a:t> </a:t>
            </a:r>
          </a:p>
          <a:p>
            <a:r>
              <a:rPr lang="ru-RU" b="1" dirty="0" smtClean="0">
                <a:latin typeface="+mj-lt"/>
              </a:rPr>
              <a:t>                  ***</a:t>
            </a:r>
          </a:p>
          <a:p>
            <a:r>
              <a:rPr lang="ru-RU" b="1" dirty="0" smtClean="0">
                <a:latin typeface="+mj-lt"/>
              </a:rPr>
              <a:t>Брал в столовой дядя Степа</a:t>
            </a:r>
          </a:p>
          <a:p>
            <a:r>
              <a:rPr lang="ru-RU" b="1" dirty="0" smtClean="0">
                <a:latin typeface="+mj-lt"/>
              </a:rPr>
              <a:t>Для себя двойной обед.</a:t>
            </a:r>
          </a:p>
          <a:p>
            <a:r>
              <a:rPr lang="ru-RU" b="1" dirty="0" smtClean="0">
                <a:latin typeface="+mj-lt"/>
              </a:rPr>
              <a:t>Спать ложился дядя Степа</a:t>
            </a:r>
          </a:p>
          <a:p>
            <a:r>
              <a:rPr lang="ru-RU" b="1" dirty="0" smtClean="0">
                <a:latin typeface="+mj-lt"/>
              </a:rPr>
              <a:t>Ноги клал на табурет.</a:t>
            </a:r>
          </a:p>
          <a:p>
            <a:r>
              <a:rPr lang="ru-RU" b="1" dirty="0" smtClean="0">
                <a:latin typeface="+mj-lt"/>
              </a:rPr>
              <a:t> </a:t>
            </a:r>
          </a:p>
          <a:p>
            <a:r>
              <a:rPr lang="ru-RU" b="1" dirty="0" smtClean="0">
                <a:latin typeface="+mj-lt"/>
              </a:rPr>
              <a:t> </a:t>
            </a:r>
          </a:p>
          <a:p>
            <a:r>
              <a:rPr lang="ru-RU" b="1" dirty="0" smtClean="0">
                <a:latin typeface="+mj-lt"/>
              </a:rPr>
              <a:t>                  ***</a:t>
            </a:r>
          </a:p>
          <a:p>
            <a:r>
              <a:rPr lang="ru-RU" b="1" dirty="0" smtClean="0">
                <a:latin typeface="+mj-lt"/>
              </a:rPr>
              <a:t>В складку форменные брюки,</a:t>
            </a:r>
          </a:p>
          <a:p>
            <a:r>
              <a:rPr lang="ru-RU" b="1" dirty="0" smtClean="0">
                <a:latin typeface="+mj-lt"/>
              </a:rPr>
              <a:t>Он в шинели под ремнем.</a:t>
            </a:r>
          </a:p>
          <a:p>
            <a:r>
              <a:rPr lang="ru-RU" b="1" dirty="0" smtClean="0">
                <a:latin typeface="+mj-lt"/>
              </a:rPr>
              <a:t>В шерстяных перчатках руки.</a:t>
            </a:r>
          </a:p>
          <a:p>
            <a:r>
              <a:rPr lang="ru-RU" b="1" dirty="0" smtClean="0">
                <a:latin typeface="+mj-lt"/>
              </a:rPr>
              <a:t>Якоря блестят на нем.</a:t>
            </a:r>
          </a:p>
          <a:p>
            <a:r>
              <a:rPr lang="ru-RU" b="1" dirty="0" smtClean="0">
                <a:latin typeface="+mj-lt"/>
              </a:rPr>
              <a:t> </a:t>
            </a:r>
          </a:p>
          <a:p>
            <a:r>
              <a:rPr lang="ru-RU" b="1" dirty="0" smtClean="0">
                <a:latin typeface="+mj-lt"/>
              </a:rPr>
              <a:t>            ***</a:t>
            </a:r>
          </a:p>
          <a:p>
            <a:r>
              <a:rPr lang="ru-RU" b="1" dirty="0" smtClean="0">
                <a:latin typeface="+mj-lt"/>
              </a:rPr>
              <a:t>Лихо мерили шаги</a:t>
            </a:r>
          </a:p>
          <a:p>
            <a:r>
              <a:rPr lang="ru-RU" b="1" dirty="0" smtClean="0">
                <a:latin typeface="+mj-lt"/>
              </a:rPr>
              <a:t>Две огромные ноги:</a:t>
            </a:r>
          </a:p>
          <a:p>
            <a:r>
              <a:rPr lang="ru-RU" b="1" dirty="0" smtClean="0">
                <a:latin typeface="+mj-lt"/>
              </a:rPr>
              <a:t>Сорок пятого размера</a:t>
            </a:r>
          </a:p>
          <a:p>
            <a:r>
              <a:rPr lang="ru-RU" b="1" dirty="0" smtClean="0">
                <a:latin typeface="+mj-lt"/>
              </a:rPr>
              <a:t>Покупал он сапоги</a:t>
            </a:r>
          </a:p>
          <a:p>
            <a:endParaRPr lang="ru-RU" dirty="0"/>
          </a:p>
        </p:txBody>
      </p:sp>
      <p:pic>
        <p:nvPicPr>
          <p:cNvPr id="4098" name="Picture 2" descr="F:\дядя Степа\img26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142852"/>
            <a:ext cx="6215074" cy="650085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14282" y="0"/>
            <a:ext cx="4357718" cy="671514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+mj-lt"/>
              </a:rPr>
              <a:t>«Дядя Степа – милиционер»</a:t>
            </a:r>
          </a:p>
          <a:p>
            <a:r>
              <a:rPr lang="ru-RU" sz="2400" b="1" dirty="0" smtClean="0">
                <a:latin typeface="+mj-lt"/>
              </a:rPr>
              <a:t>Дядю Степу уважают</a:t>
            </a:r>
          </a:p>
          <a:p>
            <a:r>
              <a:rPr lang="ru-RU" sz="2400" b="1" dirty="0" smtClean="0">
                <a:latin typeface="+mj-lt"/>
              </a:rPr>
              <a:t>Все, от взрослых до ребят,</a:t>
            </a:r>
          </a:p>
          <a:p>
            <a:r>
              <a:rPr lang="ru-RU" sz="2400" b="1" dirty="0" smtClean="0">
                <a:latin typeface="+mj-lt"/>
              </a:rPr>
              <a:t>Встретят – взглядом провожают</a:t>
            </a:r>
          </a:p>
          <a:p>
            <a:r>
              <a:rPr lang="ru-RU" sz="2400" b="1" dirty="0" smtClean="0">
                <a:latin typeface="+mj-lt"/>
              </a:rPr>
              <a:t>И с улыбкой говорят:</a:t>
            </a:r>
          </a:p>
          <a:p>
            <a:r>
              <a:rPr lang="ru-RU" sz="2400" b="1" dirty="0" err="1" smtClean="0">
                <a:latin typeface="+mj-lt"/>
              </a:rPr>
              <a:t>Да-а</a:t>
            </a:r>
            <a:r>
              <a:rPr lang="ru-RU" sz="2400" b="1" dirty="0" smtClean="0">
                <a:latin typeface="+mj-lt"/>
              </a:rPr>
              <a:t>! Такому молодцу</a:t>
            </a:r>
          </a:p>
          <a:p>
            <a:r>
              <a:rPr lang="ru-RU" sz="2400" b="1" dirty="0" smtClean="0">
                <a:latin typeface="+mj-lt"/>
              </a:rPr>
              <a:t>Форма новая к лицу!</a:t>
            </a:r>
          </a:p>
          <a:p>
            <a:r>
              <a:rPr lang="ru-RU" sz="2400" b="1" dirty="0" smtClean="0">
                <a:latin typeface="+mj-lt"/>
              </a:rPr>
              <a:t>Если встанет на посту,</a:t>
            </a:r>
          </a:p>
          <a:p>
            <a:r>
              <a:rPr lang="ru-RU" sz="2400" b="1" dirty="0" smtClean="0">
                <a:latin typeface="+mj-lt"/>
              </a:rPr>
              <a:t>Все увидят за версту!</a:t>
            </a:r>
            <a:endParaRPr lang="ru-RU" sz="2400" b="1" dirty="0">
              <a:latin typeface="+mj-lt"/>
            </a:endParaRPr>
          </a:p>
        </p:txBody>
      </p:sp>
      <p:pic>
        <p:nvPicPr>
          <p:cNvPr id="1026" name="Picture 2" descr="F:\к утреннику\дядя степа 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14290"/>
            <a:ext cx="4286280" cy="64294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85725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«Котята»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9219" name="Picture 3" descr="F:\к утреннику\котята 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908720"/>
            <a:ext cx="6929486" cy="59492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971668"/>
          </a:xfrm>
        </p:spPr>
        <p:txBody>
          <a:bodyPr/>
          <a:lstStyle/>
          <a:p>
            <a:r>
              <a:rPr lang="ru-RU" dirty="0" smtClean="0"/>
              <a:t>Сергей </a:t>
            </a:r>
            <a:r>
              <a:rPr lang="ru-RU" dirty="0" err="1" smtClean="0"/>
              <a:t>михалков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928934"/>
            <a:ext cx="8686800" cy="31511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8800" dirty="0" smtClean="0"/>
              <a:t>«Прогулка»</a:t>
            </a:r>
            <a:endParaRPr lang="ru-RU" sz="8800" dirty="0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>
            <a:noAutofit/>
          </a:bodyPr>
          <a:lstStyle/>
          <a:p>
            <a:r>
              <a:rPr lang="ru-RU" sz="3600" b="1" dirty="0"/>
              <a:t>Мы приехали на речку</a:t>
            </a:r>
            <a:br>
              <a:rPr lang="ru-RU" sz="3600" b="1" dirty="0"/>
            </a:br>
            <a:r>
              <a:rPr lang="ru-RU" sz="3600" b="1" dirty="0"/>
              <a:t>Воскресенье провести,</a:t>
            </a:r>
            <a:br>
              <a:rPr lang="ru-RU" sz="3600" b="1" dirty="0"/>
            </a:br>
            <a:r>
              <a:rPr lang="ru-RU" sz="3600" b="1" dirty="0"/>
              <a:t>А свободного местечка</a:t>
            </a:r>
            <a:br>
              <a:rPr lang="ru-RU" sz="3600" b="1" dirty="0"/>
            </a:br>
            <a:r>
              <a:rPr lang="ru-RU" sz="3600" b="1" dirty="0"/>
              <a:t>Возле речки не найти!</a:t>
            </a:r>
            <a:br>
              <a:rPr lang="ru-RU" sz="3600" b="1" dirty="0"/>
            </a:br>
            <a:endParaRPr lang="ru-RU" sz="3600" b="1" dirty="0"/>
          </a:p>
        </p:txBody>
      </p:sp>
      <p:pic>
        <p:nvPicPr>
          <p:cNvPr id="5" name="Содержимое 4" descr="дети идут с мячем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500430" y="357166"/>
            <a:ext cx="5429289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3500462" cy="6154758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Сергей Владимирович Михалков </a:t>
            </a:r>
            <a:r>
              <a:rPr lang="ru-RU" sz="2800" dirty="0" smtClean="0"/>
              <a:t>– родился 13 марта 1913 года в Москве. 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285728"/>
            <a:ext cx="5143536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214282" y="609600"/>
            <a:ext cx="3251231" cy="5819796"/>
          </a:xfrm>
        </p:spPr>
        <p:txBody>
          <a:bodyPr>
            <a:normAutofit/>
          </a:bodyPr>
          <a:lstStyle/>
          <a:p>
            <a:r>
              <a:rPr lang="ru-RU" sz="2400" b="1" dirty="0"/>
              <a:t>Мы по бережку прошли</a:t>
            </a:r>
            <a:br>
              <a:rPr lang="ru-RU" sz="2400" b="1" dirty="0"/>
            </a:br>
            <a:r>
              <a:rPr lang="ru-RU" sz="2400" b="1" dirty="0"/>
              <a:t>И поляночку нашли.</a:t>
            </a:r>
            <a:br>
              <a:rPr lang="ru-RU" sz="2400" b="1" dirty="0"/>
            </a:br>
            <a:r>
              <a:rPr lang="ru-RU" sz="2400" b="1" dirty="0"/>
              <a:t>Но на солнечной полянке</a:t>
            </a:r>
            <a:br>
              <a:rPr lang="ru-RU" sz="2400" b="1" dirty="0"/>
            </a:br>
            <a:r>
              <a:rPr lang="ru-RU" sz="2400" b="1" dirty="0"/>
              <a:t>Тут и там – пустые банки</a:t>
            </a:r>
            <a:br>
              <a:rPr lang="ru-RU" sz="2400" b="1" dirty="0"/>
            </a:br>
            <a:r>
              <a:rPr lang="ru-RU" sz="2400" b="1" dirty="0"/>
              <a:t>И, как будто нам назло,</a:t>
            </a:r>
            <a:br>
              <a:rPr lang="ru-RU" sz="2400" b="1" dirty="0"/>
            </a:br>
            <a:r>
              <a:rPr lang="ru-RU" sz="2400" b="1" dirty="0"/>
              <a:t>Даже битое стекло!</a:t>
            </a:r>
            <a:br>
              <a:rPr lang="ru-RU" sz="2400" b="1" dirty="0"/>
            </a:br>
            <a:r>
              <a:rPr lang="ru-RU" sz="2400" b="1" dirty="0"/>
              <a:t>Мы </a:t>
            </a:r>
            <a:r>
              <a:rPr lang="ru-RU" sz="2400" b="1" dirty="0" smtClean="0"/>
              <a:t>прошли, конечно, мимо</a:t>
            </a:r>
            <a:r>
              <a:rPr lang="en-US" sz="2400" b="1" dirty="0" smtClean="0"/>
              <a:t>…</a:t>
            </a:r>
            <a:endParaRPr lang="ru-RU" sz="2400" b="1" dirty="0"/>
          </a:p>
          <a:p>
            <a:endParaRPr lang="ru-RU" sz="2200" dirty="0"/>
          </a:p>
        </p:txBody>
      </p:sp>
      <p:pic>
        <p:nvPicPr>
          <p:cNvPr id="5" name="Содержимое 4" descr="ребята оставили за собой консервные банки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500430" y="214290"/>
            <a:ext cx="5429287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214282" y="285728"/>
            <a:ext cx="3251231" cy="6072230"/>
          </a:xfrm>
        </p:spPr>
        <p:txBody>
          <a:bodyPr/>
          <a:lstStyle/>
          <a:p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200" b="1" dirty="0"/>
              <a:t>– Эй, ребята! – крикнул Дима.—</a:t>
            </a:r>
            <a:br>
              <a:rPr lang="ru-RU" sz="2200" b="1" dirty="0"/>
            </a:br>
            <a:r>
              <a:rPr lang="ru-RU" sz="2200" b="1" dirty="0"/>
              <a:t>Вот местечко хоть куда!</a:t>
            </a:r>
            <a:br>
              <a:rPr lang="ru-RU" sz="2200" b="1" dirty="0"/>
            </a:br>
            <a:r>
              <a:rPr lang="ru-RU" sz="2200" b="1" dirty="0"/>
              <a:t>Родниковая вода!</a:t>
            </a:r>
            <a:br>
              <a:rPr lang="ru-RU" sz="2200" b="1" dirty="0"/>
            </a:br>
            <a:r>
              <a:rPr lang="ru-RU" sz="2200" b="1" dirty="0"/>
              <a:t>Чудный вид!</a:t>
            </a:r>
            <a:br>
              <a:rPr lang="ru-RU" sz="2200" b="1" dirty="0"/>
            </a:br>
            <a:r>
              <a:rPr lang="ru-RU" sz="2200" b="1" dirty="0"/>
              <a:t>Прекрасный пляж!</a:t>
            </a:r>
            <a:br>
              <a:rPr lang="ru-RU" sz="2200" b="1" dirty="0"/>
            </a:br>
            <a:r>
              <a:rPr lang="ru-RU" sz="2200" b="1" dirty="0"/>
              <a:t>Распаковывай багаж!</a:t>
            </a:r>
            <a:br>
              <a:rPr lang="ru-RU" sz="2200" b="1" dirty="0"/>
            </a:br>
            <a:r>
              <a:rPr lang="ru-RU" sz="2200" b="1" dirty="0"/>
              <a:t>Мы купались,</a:t>
            </a:r>
            <a:br>
              <a:rPr lang="ru-RU" sz="2200" b="1" dirty="0"/>
            </a:br>
            <a:r>
              <a:rPr lang="ru-RU" sz="2200" b="1" dirty="0"/>
              <a:t>Загорали,</a:t>
            </a:r>
            <a:br>
              <a:rPr lang="ru-RU" sz="2200" b="1" dirty="0"/>
            </a:br>
            <a:r>
              <a:rPr lang="ru-RU" sz="2200" b="1" dirty="0"/>
              <a:t>Жгли костёр,</a:t>
            </a:r>
            <a:br>
              <a:rPr lang="ru-RU" sz="2200" b="1" dirty="0"/>
            </a:br>
            <a:r>
              <a:rPr lang="ru-RU" sz="2200" b="1" dirty="0"/>
              <a:t>В футбол играли —</a:t>
            </a:r>
            <a:br>
              <a:rPr lang="ru-RU" sz="2200" b="1" dirty="0"/>
            </a:br>
            <a:r>
              <a:rPr lang="ru-RU" sz="2200" b="1" dirty="0"/>
              <a:t>Веселились, как могли!</a:t>
            </a:r>
            <a:br>
              <a:rPr lang="ru-RU" sz="2200" b="1" dirty="0"/>
            </a:br>
            <a:endParaRPr lang="ru-RU" sz="2200" b="1" dirty="0"/>
          </a:p>
          <a:p>
            <a:endParaRPr lang="ru-RU" dirty="0"/>
          </a:p>
        </p:txBody>
      </p:sp>
      <p:pic>
        <p:nvPicPr>
          <p:cNvPr id="7" name="Содержимое 4" descr="дети играют на пляжу на песке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571868" y="357166"/>
            <a:ext cx="5286412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1110952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</a:rPr>
              <a:t>БЕРЕГИТЕ ПРИРОДУ!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785794"/>
            <a:ext cx="3008313" cy="4624406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Отдохнули – и ушли!</a:t>
            </a:r>
            <a:br>
              <a:rPr lang="ru-RU" sz="2400" b="1" dirty="0" smtClean="0"/>
            </a:br>
            <a:r>
              <a:rPr lang="ru-RU" sz="2400" b="1" dirty="0" smtClean="0"/>
              <a:t>И остались на полянке</a:t>
            </a:r>
            <a:br>
              <a:rPr lang="ru-RU" sz="2400" b="1" dirty="0" smtClean="0"/>
            </a:br>
            <a:r>
              <a:rPr lang="ru-RU" sz="2400" b="1" dirty="0" smtClean="0"/>
              <a:t>У потухшего костра:</a:t>
            </a:r>
            <a:br>
              <a:rPr lang="ru-RU" sz="2400" b="1" dirty="0" smtClean="0"/>
            </a:br>
            <a:r>
              <a:rPr lang="ru-RU" sz="2400" b="1" dirty="0" smtClean="0"/>
              <a:t>Две разбитых нами склянки,</a:t>
            </a:r>
            <a:br>
              <a:rPr lang="ru-RU" sz="2400" b="1" dirty="0" smtClean="0"/>
            </a:br>
            <a:r>
              <a:rPr lang="ru-RU" sz="2400" b="1" dirty="0" smtClean="0"/>
              <a:t>Две размокшие баранки —</a:t>
            </a:r>
            <a:br>
              <a:rPr lang="ru-RU" sz="2400" b="1" dirty="0" smtClean="0"/>
            </a:br>
            <a:r>
              <a:rPr lang="ru-RU" sz="2400" b="1" dirty="0" smtClean="0"/>
              <a:t>Словом, мусора гора!</a:t>
            </a:r>
            <a:br>
              <a:rPr lang="ru-RU" sz="2400" b="1" dirty="0" smtClean="0"/>
            </a:br>
            <a:endParaRPr lang="ru-RU" sz="2400" b="1" dirty="0" smtClean="0"/>
          </a:p>
          <a:p>
            <a:endParaRPr lang="ru-RU" sz="2400" dirty="0">
              <a:latin typeface="+mj-lt"/>
            </a:endParaRPr>
          </a:p>
        </p:txBody>
      </p:sp>
      <p:pic>
        <p:nvPicPr>
          <p:cNvPr id="5" name="Содержимое 4" descr="ребята оставили мусор на природе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714744" y="214290"/>
            <a:ext cx="4889704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2" y="1"/>
            <a:ext cx="878525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0"/>
            <a:ext cx="871381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1038944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Не будьте упрямыми!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5" name="Picture 5" descr="http://www.repiov.ru/images/poluchin.jpg">
            <a:hlinkClick r:id="rId2"/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14290"/>
            <a:ext cx="7715304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0"/>
            <a:ext cx="8686800" cy="92867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«Одна рифма»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Picture 2" descr="F:\одна рифма картинки\10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285860"/>
            <a:ext cx="3071834" cy="5072098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1357298"/>
            <a:ext cx="5000660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214422"/>
            <a:ext cx="4191000" cy="5110178"/>
          </a:xfrm>
        </p:spPr>
        <p:txBody>
          <a:bodyPr/>
          <a:lstStyle/>
          <a:p>
            <a:pPr>
              <a:buNone/>
            </a:pPr>
            <a:r>
              <a:rPr lang="ru-RU" sz="3200" b="1" dirty="0" smtClean="0">
                <a:latin typeface="+mj-lt"/>
              </a:rPr>
              <a:t>Шёл трамвай десятый номер</a:t>
            </a:r>
          </a:p>
          <a:p>
            <a:pPr>
              <a:buNone/>
            </a:pPr>
            <a:r>
              <a:rPr lang="ru-RU" sz="3200" b="1" dirty="0" smtClean="0">
                <a:latin typeface="+mj-lt"/>
              </a:rPr>
              <a:t>По бульварному кольцу.</a:t>
            </a:r>
          </a:p>
          <a:p>
            <a:pPr>
              <a:buNone/>
            </a:pPr>
            <a:r>
              <a:rPr lang="ru-RU" sz="3200" b="1" dirty="0" smtClean="0">
                <a:latin typeface="+mj-lt"/>
              </a:rPr>
              <a:t>В нём сидело и стояло</a:t>
            </a:r>
          </a:p>
          <a:p>
            <a:pPr>
              <a:buNone/>
            </a:pPr>
            <a:r>
              <a:rPr lang="ru-RU" sz="3200" b="1" dirty="0" smtClean="0">
                <a:latin typeface="+mj-lt"/>
              </a:rPr>
              <a:t>Сто пятнадцать человек.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3074" name="Picture 2" descr="F:\одна рифма картинки\22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857232"/>
            <a:ext cx="4429156" cy="53578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666750"/>
            <a:ext cx="3286148" cy="5691208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Люди входят и выходят,</a:t>
            </a:r>
          </a:p>
          <a:p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Продвигаются вперёд.</a:t>
            </a:r>
          </a:p>
          <a:p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Пионеру Николаю</a:t>
            </a:r>
          </a:p>
          <a:p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Ехать очень хорошо.</a:t>
            </a:r>
          </a:p>
          <a:p>
            <a:endParaRPr lang="ru-RU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3" descr="F:\одна рифма картинки\44.jpe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3000372"/>
            <a:ext cx="4000528" cy="3643338"/>
          </a:xfrm>
          <a:prstGeom prst="rect">
            <a:avLst/>
          </a:prstGeom>
          <a:noFill/>
        </p:spPr>
      </p:pic>
      <p:pic>
        <p:nvPicPr>
          <p:cNvPr id="8" name="Picture 2" descr="F:\одна рифма картинки\3.jpe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0"/>
            <a:ext cx="3714776" cy="292895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1214422"/>
            <a:ext cx="2643206" cy="428628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</a:rPr>
              <a:t>Вдруг на пятой остановке,</a:t>
            </a:r>
          </a:p>
          <a:p>
            <a:r>
              <a:rPr lang="ru-RU" sz="2400" b="1" dirty="0" smtClean="0">
                <a:solidFill>
                  <a:schemeClr val="tx2"/>
                </a:solidFill>
              </a:rPr>
              <a:t>Опираясь на клюку,</a:t>
            </a:r>
          </a:p>
          <a:p>
            <a:r>
              <a:rPr lang="ru-RU" sz="2400" b="1" dirty="0" smtClean="0">
                <a:solidFill>
                  <a:schemeClr val="tx2"/>
                </a:solidFill>
              </a:rPr>
              <a:t>Бабка дряхлая влезает</a:t>
            </a:r>
          </a:p>
          <a:p>
            <a:r>
              <a:rPr lang="ru-RU" sz="2400" b="1" dirty="0" smtClean="0">
                <a:solidFill>
                  <a:schemeClr val="tx2"/>
                </a:solidFill>
              </a:rPr>
              <a:t> В переполненный вагон.</a:t>
            </a:r>
          </a:p>
          <a:p>
            <a:endParaRPr lang="ru-RU" dirty="0"/>
          </a:p>
        </p:txBody>
      </p:sp>
      <p:pic>
        <p:nvPicPr>
          <p:cNvPr id="5122" name="Picture 2" descr="F:\одна рифма картинки\66.jpe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285728"/>
            <a:ext cx="3143272" cy="3643338"/>
          </a:xfrm>
          <a:prstGeom prst="rect">
            <a:avLst/>
          </a:prstGeom>
          <a:noFill/>
        </p:spPr>
      </p:pic>
      <p:pic>
        <p:nvPicPr>
          <p:cNvPr id="5123" name="Picture 3" descr="F:\одна рифма картинки\11.jpe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3071810"/>
            <a:ext cx="3286148" cy="35719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7582616" cy="84124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Литературная деятельность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С. В. Михалкова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20072" y="1600200"/>
            <a:ext cx="3771528" cy="4724400"/>
          </a:xfrm>
        </p:spPr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ru-RU" b="1" dirty="0" smtClean="0"/>
              <a:t>Поэт</a:t>
            </a:r>
          </a:p>
          <a:p>
            <a:pPr>
              <a:buFont typeface="Courier New" pitchFamily="49" charset="0"/>
              <a:buChar char="o"/>
            </a:pPr>
            <a:r>
              <a:rPr lang="ru-RU" b="1" dirty="0" smtClean="0"/>
              <a:t>Писатель</a:t>
            </a:r>
          </a:p>
          <a:p>
            <a:pPr>
              <a:buFont typeface="Courier New" pitchFamily="49" charset="0"/>
              <a:buChar char="o"/>
            </a:pPr>
            <a:r>
              <a:rPr lang="ru-RU" b="1" dirty="0" smtClean="0"/>
              <a:t>Баснописец</a:t>
            </a:r>
          </a:p>
          <a:p>
            <a:pPr>
              <a:buFont typeface="Courier New" pitchFamily="49" charset="0"/>
              <a:buChar char="o"/>
            </a:pPr>
            <a:r>
              <a:rPr lang="ru-RU" b="1" dirty="0" smtClean="0"/>
              <a:t>Драматург</a:t>
            </a:r>
          </a:p>
          <a:p>
            <a:pPr>
              <a:buFont typeface="Courier New" pitchFamily="49" charset="0"/>
              <a:buChar char="o"/>
            </a:pPr>
            <a:r>
              <a:rPr lang="ru-RU" b="1" dirty="0" smtClean="0"/>
              <a:t>Переводчик</a:t>
            </a:r>
          </a:p>
          <a:p>
            <a:pPr>
              <a:buFont typeface="Courier New" pitchFamily="49" charset="0"/>
              <a:buChar char="o"/>
            </a:pPr>
            <a:r>
              <a:rPr lang="ru-RU" b="1" dirty="0" smtClean="0"/>
              <a:t>Сценарист</a:t>
            </a:r>
          </a:p>
          <a:p>
            <a:pPr>
              <a:buFont typeface="Courier New" pitchFamily="49" charset="0"/>
              <a:buChar char="o"/>
            </a:pPr>
            <a:r>
              <a:rPr lang="ru-RU" b="1" smtClean="0"/>
              <a:t>Журналист</a:t>
            </a:r>
            <a:endParaRPr lang="ru-RU" b="1" dirty="0" smtClean="0"/>
          </a:p>
          <a:p>
            <a:pPr>
              <a:buFont typeface="Courier New" pitchFamily="49" charset="0"/>
              <a:buChar char="o"/>
            </a:pPr>
            <a:r>
              <a:rPr lang="ru-RU" b="1" smtClean="0"/>
              <a:t>Автор </a:t>
            </a:r>
            <a:r>
              <a:rPr lang="ru-RU" b="1" dirty="0" smtClean="0"/>
              <a:t>гимна России</a:t>
            </a:r>
          </a:p>
          <a:p>
            <a:endParaRPr lang="ru-RU" dirty="0"/>
          </a:p>
        </p:txBody>
      </p:sp>
      <p:pic>
        <p:nvPicPr>
          <p:cNvPr id="5" name="Содержимое 4" descr="untitled.bmp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528" y="1700808"/>
            <a:ext cx="4824536" cy="4608511"/>
          </a:xfrm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214422"/>
            <a:ext cx="3552820" cy="5110178"/>
          </a:xfrm>
        </p:spPr>
        <p:txBody>
          <a:bodyPr/>
          <a:lstStyle/>
          <a:p>
            <a:pPr>
              <a:buNone/>
            </a:pPr>
            <a:r>
              <a:rPr lang="ru-RU" sz="3200" b="1" dirty="0" smtClean="0">
                <a:latin typeface="+mj-lt"/>
              </a:rPr>
              <a:t>Вот вагон остановился</a:t>
            </a:r>
          </a:p>
          <a:p>
            <a:pPr>
              <a:buNone/>
            </a:pPr>
            <a:r>
              <a:rPr lang="ru-RU" sz="3200" b="1" dirty="0" smtClean="0">
                <a:latin typeface="+mj-lt"/>
              </a:rPr>
              <a:t> Возле самого катка,</a:t>
            </a:r>
          </a:p>
          <a:p>
            <a:pPr>
              <a:buNone/>
            </a:pPr>
            <a:r>
              <a:rPr lang="ru-RU" sz="3200" b="1" dirty="0" smtClean="0">
                <a:latin typeface="+mj-lt"/>
              </a:rPr>
              <a:t>И из этого вагона</a:t>
            </a:r>
          </a:p>
          <a:p>
            <a:pPr>
              <a:buNone/>
            </a:pPr>
            <a:r>
              <a:rPr lang="ru-RU" sz="3200" b="1" dirty="0" smtClean="0">
                <a:latin typeface="+mj-lt"/>
              </a:rPr>
              <a:t>Вылезает пионер.</a:t>
            </a:r>
          </a:p>
          <a:p>
            <a:endParaRPr lang="ru-RU" dirty="0"/>
          </a:p>
        </p:txBody>
      </p:sp>
      <p:pic>
        <p:nvPicPr>
          <p:cNvPr id="6146" name="Picture 2" descr="F:\одна рифма картинки\2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785794"/>
            <a:ext cx="4786345" cy="53578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42852"/>
            <a:ext cx="3409944" cy="618174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000" b="1" dirty="0" smtClean="0">
                <a:latin typeface="+mj-lt"/>
              </a:rPr>
              <a:t>На свободное местечко</a:t>
            </a:r>
          </a:p>
          <a:p>
            <a:pPr>
              <a:buNone/>
            </a:pPr>
            <a:r>
              <a:rPr lang="ru-RU" sz="3000" b="1" dirty="0" smtClean="0">
                <a:latin typeface="+mj-lt"/>
              </a:rPr>
              <a:t>Захотелось бабке сесть,</a:t>
            </a:r>
          </a:p>
          <a:p>
            <a:pPr>
              <a:buNone/>
            </a:pPr>
            <a:r>
              <a:rPr lang="ru-RU" sz="3000" b="1" dirty="0" smtClean="0">
                <a:latin typeface="+mj-lt"/>
              </a:rPr>
              <a:t>Оглянуться не успела -</a:t>
            </a:r>
          </a:p>
          <a:p>
            <a:pPr>
              <a:buNone/>
            </a:pPr>
            <a:r>
              <a:rPr lang="ru-RU" sz="3000" b="1" dirty="0" smtClean="0">
                <a:latin typeface="+mj-lt"/>
              </a:rPr>
              <a:t>Место занято другим.</a:t>
            </a:r>
          </a:p>
          <a:p>
            <a:pPr>
              <a:buNone/>
            </a:pPr>
            <a:r>
              <a:rPr lang="ru-RU" sz="3000" b="1" dirty="0" smtClean="0">
                <a:latin typeface="+mj-lt"/>
              </a:rPr>
              <a:t>Люди входят и выходят,</a:t>
            </a:r>
          </a:p>
          <a:p>
            <a:pPr>
              <a:buNone/>
            </a:pPr>
            <a:r>
              <a:rPr lang="ru-RU" sz="3000" b="1" dirty="0" smtClean="0">
                <a:latin typeface="+mj-lt"/>
              </a:rPr>
              <a:t>Продвигаются вперёд.</a:t>
            </a:r>
          </a:p>
          <a:p>
            <a:pPr>
              <a:buNone/>
            </a:pPr>
            <a:r>
              <a:rPr lang="ru-RU" sz="3000" b="1" dirty="0" smtClean="0">
                <a:latin typeface="+mj-lt"/>
              </a:rPr>
              <a:t> Валентин сидит скучает,</a:t>
            </a:r>
          </a:p>
          <a:p>
            <a:pPr>
              <a:buNone/>
            </a:pPr>
            <a:r>
              <a:rPr lang="ru-RU" sz="3000" b="1" dirty="0" smtClean="0">
                <a:latin typeface="+mj-lt"/>
              </a:rPr>
              <a:t>Бабка рядышком стоит.</a:t>
            </a:r>
          </a:p>
          <a:p>
            <a:endParaRPr lang="ru-RU" dirty="0"/>
          </a:p>
        </p:txBody>
      </p:sp>
      <p:pic>
        <p:nvPicPr>
          <p:cNvPr id="7170" name="Picture 2" descr="F:\одна рифма картинки\77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714356"/>
            <a:ext cx="4714908" cy="52864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929198"/>
            <a:ext cx="8686800" cy="1000132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- Старость нужно уважать!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500042"/>
            <a:ext cx="3214710" cy="35719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200" b="1" dirty="0" smtClean="0">
                <a:latin typeface="+mj-lt"/>
              </a:rPr>
              <a:t>Этот случай про старушку</a:t>
            </a:r>
          </a:p>
          <a:p>
            <a:pPr>
              <a:buNone/>
            </a:pPr>
            <a:r>
              <a:rPr lang="ru-RU" sz="3200" b="1" dirty="0" smtClean="0">
                <a:latin typeface="+mj-lt"/>
              </a:rPr>
              <a:t> Можно дальше продолжать,</a:t>
            </a:r>
          </a:p>
          <a:p>
            <a:pPr>
              <a:buNone/>
            </a:pPr>
            <a:r>
              <a:rPr lang="ru-RU" sz="3200" b="1" dirty="0" smtClean="0">
                <a:latin typeface="+mj-lt"/>
              </a:rPr>
              <a:t>Но давайте скажем в рифму: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2" y="214290"/>
            <a:ext cx="5414970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2"/>
            <a:ext cx="8856693" cy="6499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357166"/>
            <a:ext cx="3767166" cy="603887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200" b="1" dirty="0" smtClean="0">
                <a:latin typeface="+mj-lt"/>
              </a:rPr>
              <a:t>Мы едем, едем,</a:t>
            </a:r>
          </a:p>
          <a:p>
            <a:pPr>
              <a:buNone/>
            </a:pPr>
            <a:r>
              <a:rPr lang="ru-RU" sz="3200" b="1" dirty="0" smtClean="0">
                <a:latin typeface="+mj-lt"/>
              </a:rPr>
              <a:t> едем в</a:t>
            </a:r>
          </a:p>
          <a:p>
            <a:pPr>
              <a:buNone/>
            </a:pPr>
            <a:r>
              <a:rPr lang="ru-RU" sz="3200" b="1" dirty="0" smtClean="0">
                <a:latin typeface="+mj-lt"/>
              </a:rPr>
              <a:t>далёкие края,    </a:t>
            </a:r>
          </a:p>
          <a:p>
            <a:pPr>
              <a:buNone/>
            </a:pPr>
            <a:r>
              <a:rPr lang="ru-RU" sz="3200" b="1" dirty="0" smtClean="0">
                <a:latin typeface="+mj-lt"/>
              </a:rPr>
              <a:t> хорошие соседи,</a:t>
            </a:r>
          </a:p>
          <a:p>
            <a:pPr>
              <a:buNone/>
            </a:pPr>
            <a:r>
              <a:rPr lang="ru-RU" sz="3200" b="1" dirty="0" smtClean="0">
                <a:latin typeface="+mj-lt"/>
              </a:rPr>
              <a:t>счастливые друзья.    </a:t>
            </a:r>
          </a:p>
          <a:p>
            <a:pPr>
              <a:buNone/>
            </a:pPr>
            <a:r>
              <a:rPr lang="ru-RU" sz="3200" b="1" dirty="0" smtClean="0">
                <a:latin typeface="+mj-lt"/>
              </a:rPr>
              <a:t>Нам весело живётся,</a:t>
            </a:r>
          </a:p>
          <a:p>
            <a:pPr>
              <a:buNone/>
            </a:pPr>
            <a:r>
              <a:rPr lang="ru-RU" sz="3200" b="1" dirty="0" smtClean="0">
                <a:latin typeface="+mj-lt"/>
              </a:rPr>
              <a:t> мы песенку поём, </a:t>
            </a:r>
          </a:p>
          <a:p>
            <a:pPr>
              <a:buNone/>
            </a:pPr>
            <a:r>
              <a:rPr lang="ru-RU" sz="3200" b="1" dirty="0" smtClean="0">
                <a:latin typeface="+mj-lt"/>
              </a:rPr>
              <a:t>и в песенке поётся о том,</a:t>
            </a:r>
          </a:p>
          <a:p>
            <a:pPr>
              <a:buNone/>
            </a:pPr>
            <a:r>
              <a:rPr lang="ru-RU" sz="3200" b="1" dirty="0" smtClean="0">
                <a:latin typeface="+mj-lt"/>
              </a:rPr>
              <a:t>как мы живём.</a:t>
            </a:r>
            <a:endParaRPr lang="ru-RU" sz="3200" b="1" dirty="0">
              <a:latin typeface="+mj-lt"/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428604"/>
            <a:ext cx="4929222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357166"/>
            <a:ext cx="3000396" cy="596743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200" b="1" dirty="0" smtClean="0">
                <a:latin typeface="+mj-lt"/>
              </a:rPr>
              <a:t> Красота!</a:t>
            </a:r>
          </a:p>
          <a:p>
            <a:pPr>
              <a:buNone/>
            </a:pPr>
            <a:r>
              <a:rPr lang="ru-RU" sz="3200" b="1" dirty="0" smtClean="0">
                <a:latin typeface="+mj-lt"/>
              </a:rPr>
              <a:t>Красота!</a:t>
            </a:r>
          </a:p>
          <a:p>
            <a:pPr>
              <a:buNone/>
            </a:pPr>
            <a:r>
              <a:rPr lang="ru-RU" sz="3200" b="1" dirty="0" smtClean="0">
                <a:latin typeface="+mj-lt"/>
              </a:rPr>
              <a:t>Мы везём с</a:t>
            </a:r>
          </a:p>
          <a:p>
            <a:pPr>
              <a:buNone/>
            </a:pPr>
            <a:r>
              <a:rPr lang="ru-RU" sz="3200" b="1" dirty="0" smtClean="0">
                <a:latin typeface="+mj-lt"/>
              </a:rPr>
              <a:t>собой кота,</a:t>
            </a:r>
          </a:p>
          <a:p>
            <a:pPr>
              <a:buNone/>
            </a:pPr>
            <a:r>
              <a:rPr lang="ru-RU" sz="3200" b="1" dirty="0" smtClean="0">
                <a:latin typeface="+mj-lt"/>
              </a:rPr>
              <a:t>чижика, собаку, </a:t>
            </a:r>
          </a:p>
          <a:p>
            <a:pPr>
              <a:buNone/>
            </a:pPr>
            <a:r>
              <a:rPr lang="ru-RU" sz="3200" b="1" dirty="0" smtClean="0">
                <a:latin typeface="+mj-lt"/>
              </a:rPr>
              <a:t>Петьку - забияку,</a:t>
            </a:r>
          </a:p>
          <a:p>
            <a:pPr>
              <a:buNone/>
            </a:pPr>
            <a:r>
              <a:rPr lang="ru-RU" sz="3200" b="1" dirty="0" smtClean="0">
                <a:latin typeface="+mj-lt"/>
              </a:rPr>
              <a:t>обезьяну, попугая</a:t>
            </a:r>
          </a:p>
          <a:p>
            <a:pPr>
              <a:buNone/>
            </a:pPr>
            <a:r>
              <a:rPr lang="ru-RU" sz="3200" b="1" dirty="0" smtClean="0">
                <a:latin typeface="+mj-lt"/>
              </a:rPr>
              <a:t>– вот компания какая!  </a:t>
            </a:r>
          </a:p>
          <a:p>
            <a:pPr>
              <a:buNone/>
            </a:pPr>
            <a:r>
              <a:rPr lang="ru-RU" dirty="0" smtClean="0"/>
              <a:t>       </a:t>
            </a:r>
            <a:endParaRPr lang="ru-RU" dirty="0"/>
          </a:p>
        </p:txBody>
      </p:sp>
      <p:pic>
        <p:nvPicPr>
          <p:cNvPr id="11266" name="Picture 2" descr="F:\к утреннику\Копия друзья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285728"/>
            <a:ext cx="5919798" cy="60007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517232"/>
            <a:ext cx="8458200" cy="108012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друзья тебе  помогут,  и  с  ними  веселей.</a:t>
            </a:r>
            <a:br>
              <a:rPr lang="ru-RU" sz="2800" dirty="0" smtClean="0">
                <a:solidFill>
                  <a:srgbClr val="FF0000"/>
                </a:solidFill>
              </a:rPr>
            </a:b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79512" y="609600"/>
            <a:ext cx="2664297" cy="4800600"/>
          </a:xfrm>
        </p:spPr>
        <p:txBody>
          <a:bodyPr/>
          <a:lstStyle/>
          <a:p>
            <a:r>
              <a:rPr lang="ru-RU" sz="2200" b="1" dirty="0" smtClean="0"/>
              <a:t>Когда  живётся  дружно,  что  может  лучше  быть! </a:t>
            </a:r>
          </a:p>
          <a:p>
            <a:r>
              <a:rPr lang="ru-RU" sz="2200" b="1" dirty="0" smtClean="0"/>
              <a:t>И  ссориться  не  нужно,  и  можно  всех  любить.</a:t>
            </a:r>
          </a:p>
          <a:p>
            <a:r>
              <a:rPr lang="ru-RU" sz="2200" b="1" dirty="0" smtClean="0"/>
              <a:t>Ты  в  дальнюю  дорогу  бери  с  собой  друзей:</a:t>
            </a:r>
          </a:p>
          <a:p>
            <a:endParaRPr lang="ru-RU" dirty="0"/>
          </a:p>
        </p:txBody>
      </p:sp>
      <p:pic>
        <p:nvPicPr>
          <p:cNvPr id="5" name="Picture 2" descr="F:\к утреннику\друзья 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404664"/>
            <a:ext cx="6215608" cy="511256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0475" y="908720"/>
            <a:ext cx="4320087" cy="230425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СПАСИБО! </a:t>
            </a:r>
            <a:b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</a:b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Желаем успехов!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571480"/>
            <a:ext cx="4429156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Documents and Settings\TEMP\Мои документы\Downloads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212976"/>
            <a:ext cx="3384376" cy="30243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33256"/>
            <a:ext cx="8458200" cy="864096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Сергей Владимирович Михалков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b="1" dirty="0" smtClean="0">
                <a:cs typeface="Arial" charset="0"/>
              </a:rPr>
              <a:t> </a:t>
            </a:r>
            <a:r>
              <a:rPr lang="ru-RU" sz="2400" b="1" dirty="0" smtClean="0">
                <a:latin typeface="+mj-lt"/>
                <a:cs typeface="Arial" charset="0"/>
              </a:rPr>
              <a:t>Знаменитые строки на гранитной плите Вечного огня у Кремлевской стены: </a:t>
            </a:r>
            <a:endParaRPr lang="en-US" sz="2400" b="1" dirty="0" smtClean="0">
              <a:latin typeface="+mj-lt"/>
              <a:cs typeface="Arial" charset="0"/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  <a:latin typeface="+mj-lt"/>
                <a:cs typeface="Arial" charset="0"/>
              </a:rPr>
              <a:t>"Имя твое неизвестно, подвиг твой бессмертен"</a:t>
            </a:r>
            <a:r>
              <a:rPr lang="ru-RU" sz="2400" b="1" dirty="0" smtClean="0">
                <a:latin typeface="+mj-lt"/>
                <a:cs typeface="Arial" charset="0"/>
              </a:rPr>
              <a:t>, - также принадлежит Михалкову.</a:t>
            </a:r>
            <a:endParaRPr lang="ru-RU" sz="2400" b="1" dirty="0">
              <a:latin typeface="+mj-lt"/>
            </a:endParaRPr>
          </a:p>
        </p:txBody>
      </p:sp>
      <p:pic>
        <p:nvPicPr>
          <p:cNvPr id="6" name="Содержимое 5" descr="monument20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83037" y="620688"/>
            <a:ext cx="4909443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14282" y="1124744"/>
            <a:ext cx="4141694" cy="5518966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13 марта 2008 года, в день 95-летия писателя президент России Владимир Путин подписал указ о награждении Михалкова орденом Святого апостола Андрея</a:t>
            </a:r>
            <a:r>
              <a:rPr lang="en-US" sz="2000" b="1" dirty="0" smtClean="0"/>
              <a:t> </a:t>
            </a:r>
            <a:r>
              <a:rPr lang="ru-RU" sz="2000" b="1" dirty="0" smtClean="0"/>
              <a:t>Первозванного "за выдающийся вклад в развитие отечественной литературы, многолетнюю творческую и общественную деятельность" </a:t>
            </a:r>
          </a:p>
          <a:p>
            <a:r>
              <a:rPr lang="ru-RU" sz="2000" b="1" dirty="0" smtClean="0"/>
              <a:t>С.В.Михалков  умер  27  августа  2009  года.</a:t>
            </a:r>
            <a:endParaRPr lang="ru-RU" sz="2000" b="1" dirty="0"/>
          </a:p>
        </p:txBody>
      </p:sp>
      <p:pic>
        <p:nvPicPr>
          <p:cNvPr id="5" name="Объект 4" descr="mih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11960" y="692696"/>
            <a:ext cx="4680519" cy="5256584"/>
          </a:xfr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920880" cy="72008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Сказки с.в. </a:t>
            </a:r>
            <a:r>
              <a:rPr lang="ru-RU" b="1" dirty="0" err="1" smtClean="0">
                <a:solidFill>
                  <a:srgbClr val="FF0000"/>
                </a:solidFill>
              </a:rPr>
              <a:t>михалкова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1" name="Picture 3" descr="C:\Documents and Settings\TEMP\Мои документы\Downloads\i (9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1412776"/>
            <a:ext cx="1872208" cy="2592288"/>
          </a:xfrm>
          <a:prstGeom prst="rect">
            <a:avLst/>
          </a:prstGeom>
          <a:noFill/>
        </p:spPr>
      </p:pic>
      <p:pic>
        <p:nvPicPr>
          <p:cNvPr id="2052" name="Picture 4" descr="C:\Documents and Settings\TEMP\Мои документы\Downloads\i (17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4149080"/>
            <a:ext cx="2664296" cy="2448272"/>
          </a:xfrm>
          <a:prstGeom prst="rect">
            <a:avLst/>
          </a:prstGeom>
          <a:noFill/>
        </p:spPr>
      </p:pic>
      <p:pic>
        <p:nvPicPr>
          <p:cNvPr id="2053" name="Picture 5" descr="C:\Documents and Settings\TEMP\Мои документы\Downloads\i (1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1268760"/>
            <a:ext cx="2016224" cy="2592288"/>
          </a:xfrm>
          <a:prstGeom prst="rect">
            <a:avLst/>
          </a:prstGeom>
          <a:noFill/>
        </p:spPr>
      </p:pic>
      <p:pic>
        <p:nvPicPr>
          <p:cNvPr id="2054" name="Picture 6" descr="C:\Documents and Settings\TEMP\Мои документы\Downloads\i (14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8224" y="4005064"/>
            <a:ext cx="1872208" cy="2376264"/>
          </a:xfrm>
          <a:prstGeom prst="rect">
            <a:avLst/>
          </a:prstGeom>
          <a:noFill/>
        </p:spPr>
      </p:pic>
      <p:pic>
        <p:nvPicPr>
          <p:cNvPr id="2055" name="Picture 7" descr="C:\Documents and Settings\TEMP\Мои документы\Downloads\i (16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4005064"/>
            <a:ext cx="1932037" cy="2448272"/>
          </a:xfrm>
          <a:prstGeom prst="rect">
            <a:avLst/>
          </a:prstGeom>
          <a:noFill/>
        </p:spPr>
      </p:pic>
      <p:pic>
        <p:nvPicPr>
          <p:cNvPr id="2056" name="Picture 8" descr="C:\Documents and Settings\TEMP\Мои документы\Downloads\i (18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1196752"/>
            <a:ext cx="3024336" cy="237626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0"/>
            <a:ext cx="8686800" cy="78579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/>
              <a:t>«</a:t>
            </a:r>
            <a:r>
              <a:rPr lang="ru-RU" sz="4000" b="1" dirty="0" err="1" smtClean="0"/>
              <a:t>трезор</a:t>
            </a:r>
            <a:r>
              <a:rPr lang="ru-RU" sz="4000" b="1" dirty="0" smtClean="0"/>
              <a:t>»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1000108"/>
            <a:ext cx="4352956" cy="54292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000" b="1" dirty="0" smtClean="0">
                <a:latin typeface="+mj-lt"/>
              </a:rPr>
              <a:t>На дверях висел замок.</a:t>
            </a:r>
          </a:p>
          <a:p>
            <a:pPr>
              <a:buNone/>
            </a:pPr>
            <a:r>
              <a:rPr lang="ru-RU" sz="3000" b="1" dirty="0" smtClean="0">
                <a:latin typeface="+mj-lt"/>
              </a:rPr>
              <a:t>Взаперти сидел щенок.</a:t>
            </a:r>
          </a:p>
          <a:p>
            <a:pPr>
              <a:buNone/>
            </a:pPr>
            <a:r>
              <a:rPr lang="ru-RU" sz="3000" b="1" dirty="0" smtClean="0">
                <a:latin typeface="+mj-lt"/>
              </a:rPr>
              <a:t>Все ушли и одного в доме заперли его.</a:t>
            </a:r>
          </a:p>
          <a:p>
            <a:pPr>
              <a:buNone/>
            </a:pPr>
            <a:r>
              <a:rPr lang="ru-RU" sz="3000" b="1" dirty="0" smtClean="0">
                <a:latin typeface="+mj-lt"/>
              </a:rPr>
              <a:t>Мы оставили </a:t>
            </a:r>
            <a:r>
              <a:rPr lang="ru-RU" sz="3000" b="1" dirty="0" err="1" smtClean="0">
                <a:latin typeface="+mj-lt"/>
              </a:rPr>
              <a:t>Трезора</a:t>
            </a:r>
            <a:endParaRPr lang="ru-RU" sz="3000" b="1" dirty="0" smtClean="0">
              <a:latin typeface="+mj-lt"/>
            </a:endParaRPr>
          </a:p>
          <a:p>
            <a:pPr>
              <a:buNone/>
            </a:pPr>
            <a:r>
              <a:rPr lang="ru-RU" sz="3000" b="1" dirty="0" smtClean="0">
                <a:latin typeface="+mj-lt"/>
              </a:rPr>
              <a:t>Без присмотра, без надзора.</a:t>
            </a:r>
          </a:p>
          <a:p>
            <a:pPr>
              <a:buNone/>
            </a:pPr>
            <a:r>
              <a:rPr lang="ru-RU" sz="3000" b="1" dirty="0" smtClean="0">
                <a:latin typeface="+mj-lt"/>
              </a:rPr>
              <a:t>И поэтому щенок перепортил все, что мог.</a:t>
            </a:r>
            <a:endParaRPr lang="ru-RU" sz="3000" b="1" dirty="0">
              <a:latin typeface="+mj-lt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1000108"/>
            <a:ext cx="4643438" cy="542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412776"/>
            <a:ext cx="3409944" cy="49118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b="1" dirty="0" smtClean="0">
                <a:latin typeface="+mj-lt"/>
              </a:rPr>
              <a:t>Разорвал на кукле платье,</a:t>
            </a:r>
          </a:p>
          <a:p>
            <a:pPr>
              <a:buNone/>
            </a:pPr>
            <a:r>
              <a:rPr lang="ru-RU" sz="3200" b="1" dirty="0" smtClean="0">
                <a:latin typeface="+mj-lt"/>
              </a:rPr>
              <a:t>зайцу выдрал шерсти клок, </a:t>
            </a:r>
          </a:p>
          <a:p>
            <a:pPr>
              <a:buNone/>
            </a:pPr>
            <a:r>
              <a:rPr lang="ru-RU" sz="3200" b="1" dirty="0" smtClean="0">
                <a:latin typeface="+mj-lt"/>
              </a:rPr>
              <a:t>в коридор из - под кровати наши туфли уволок.</a:t>
            </a:r>
            <a:endParaRPr lang="ru-RU" sz="3200" b="1" dirty="0">
              <a:latin typeface="+mj-lt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214290"/>
            <a:ext cx="4633914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214422"/>
            <a:ext cx="3643338" cy="511017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200" b="1" dirty="0" smtClean="0">
                <a:latin typeface="+mj-lt"/>
              </a:rPr>
              <a:t>Отыскал на кухне угол </a:t>
            </a:r>
          </a:p>
          <a:p>
            <a:pPr>
              <a:buNone/>
            </a:pPr>
            <a:r>
              <a:rPr lang="ru-RU" sz="3200" b="1" dirty="0" smtClean="0">
                <a:latin typeface="+mj-lt"/>
              </a:rPr>
              <a:t>с головой забрался в уголь, </a:t>
            </a:r>
          </a:p>
          <a:p>
            <a:pPr>
              <a:buNone/>
            </a:pPr>
            <a:r>
              <a:rPr lang="ru-RU" sz="3200" b="1" dirty="0" smtClean="0">
                <a:latin typeface="+mj-lt"/>
              </a:rPr>
              <a:t>вылез черный -  не узнать</a:t>
            </a:r>
          </a:p>
          <a:p>
            <a:pPr>
              <a:buNone/>
            </a:pPr>
            <a:r>
              <a:rPr lang="ru-RU" sz="3200" b="1" dirty="0" smtClean="0">
                <a:latin typeface="+mj-lt"/>
              </a:rPr>
              <a:t>И улегся на кровать</a:t>
            </a:r>
          </a:p>
          <a:p>
            <a:pPr>
              <a:buNone/>
            </a:pPr>
            <a:r>
              <a:rPr lang="ru-RU" sz="3200" b="1" dirty="0" smtClean="0">
                <a:latin typeface="+mj-lt"/>
              </a:rPr>
              <a:t>Спать…</a:t>
            </a:r>
            <a:endParaRPr lang="ru-RU" sz="3200" b="1" dirty="0">
              <a:latin typeface="+mj-lt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500042"/>
            <a:ext cx="4929222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431</TotalTime>
  <Words>623</Words>
  <Application>Microsoft Office PowerPoint</Application>
  <PresentationFormat>Экран (4:3)</PresentationFormat>
  <Paragraphs>214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4" baseType="lpstr">
      <vt:lpstr>Arial</vt:lpstr>
      <vt:lpstr>Courier New</vt:lpstr>
      <vt:lpstr>Franklin Gothic Book</vt:lpstr>
      <vt:lpstr>Franklin Gothic Medium</vt:lpstr>
      <vt:lpstr>Georgia</vt:lpstr>
      <vt:lpstr>Wingdings 2</vt:lpstr>
      <vt:lpstr>Трек</vt:lpstr>
      <vt:lpstr>«Мы читаем  С.В. Михалкова»</vt:lpstr>
      <vt:lpstr>Сергей Владимирович Михалков – родился 13 марта 1913 года в Москве.  </vt:lpstr>
      <vt:lpstr>Литературная деятельность  С. В. Михалкова</vt:lpstr>
      <vt:lpstr>Сергей Владимирович Михалков</vt:lpstr>
      <vt:lpstr>Презентация PowerPoint</vt:lpstr>
      <vt:lpstr>Сказки с.в. михалкова</vt:lpstr>
      <vt:lpstr>«трезор»</vt:lpstr>
      <vt:lpstr>Презентация PowerPoint</vt:lpstr>
      <vt:lpstr>Презентация PowerPoint</vt:lpstr>
      <vt:lpstr>Мы в ответе за тех кого приручили!</vt:lpstr>
      <vt:lpstr>Подберите к картине соответствующее стихотворение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«Котята»</vt:lpstr>
      <vt:lpstr>Презентация PowerPoint</vt:lpstr>
      <vt:lpstr>Сергей михалков</vt:lpstr>
      <vt:lpstr>Презентация PowerPoint</vt:lpstr>
      <vt:lpstr>Презентация PowerPoint</vt:lpstr>
      <vt:lpstr>Презентация PowerPoint</vt:lpstr>
      <vt:lpstr>БЕРЕГИТЕ ПРИРОДУ!</vt:lpstr>
      <vt:lpstr>Презентация PowerPoint</vt:lpstr>
      <vt:lpstr>Презентация PowerPoint</vt:lpstr>
      <vt:lpstr>Не будьте упрямыми!</vt:lpstr>
      <vt:lpstr>«Одна рифма»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- Старость нужно уважать!</vt:lpstr>
      <vt:lpstr>Презентация PowerPoint</vt:lpstr>
      <vt:lpstr>Презентация PowerPoint</vt:lpstr>
      <vt:lpstr>Презентация PowerPoint</vt:lpstr>
      <vt:lpstr>друзья тебе  помогут,  и  с  ними  веселей. </vt:lpstr>
      <vt:lpstr>СПАСИБО!  Желаем успехов!</vt:lpstr>
    </vt:vector>
  </TitlesOfParts>
  <Company>Skoshi2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Логопедический утренник для специальных классов «Мы читаем С.В. Михалкова»</dc:title>
  <dc:creator>Admin</dc:creator>
  <cp:lastModifiedBy>User</cp:lastModifiedBy>
  <cp:revision>46</cp:revision>
  <dcterms:created xsi:type="dcterms:W3CDTF">2014-03-23T10:46:46Z</dcterms:created>
  <dcterms:modified xsi:type="dcterms:W3CDTF">2020-04-28T17:50:01Z</dcterms:modified>
</cp:coreProperties>
</file>