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7" r:id="rId13"/>
    <p:sldId id="266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CCFFCC"/>
    <a:srgbClr val="2E08D2"/>
    <a:srgbClr val="000066"/>
    <a:srgbClr val="FF66FF"/>
    <a:srgbClr val="660066"/>
    <a:srgbClr val="901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0" autoAdjust="0"/>
    <p:restoredTop sz="94660"/>
  </p:normalViewPr>
  <p:slideViewPr>
    <p:cSldViewPr>
      <p:cViewPr>
        <p:scale>
          <a:sx n="100" d="100"/>
          <a:sy n="100" d="100"/>
        </p:scale>
        <p:origin x="-120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61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93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1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1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39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2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72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30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66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95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6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9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634" y="347531"/>
            <a:ext cx="6534726" cy="580864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5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Использование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инновационных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подходов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 в работе 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детьми</a:t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изучению 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ПДД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условиях реализации ФГОС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6588224"/>
            <a:ext cx="5754960" cy="2016224"/>
          </a:xfrm>
        </p:spPr>
        <p:txBody>
          <a:bodyPr>
            <a:normAutofit/>
          </a:bodyPr>
          <a:lstStyle/>
          <a:p>
            <a:endParaRPr lang="ru-RU" sz="40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endParaRPr lang="ru-RU" sz="40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06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40" y="395536"/>
            <a:ext cx="65527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Здоровьесберегающие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технологии 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Цель: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физическое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развитие и укрепление здоровья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ребенка совместно с обучением правил дорожного движения 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Примерные методы: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err="1" smtClean="0">
                <a:latin typeface="Arial" pitchFamily="34" charset="0"/>
                <a:cs typeface="Arial" pitchFamily="34" charset="0"/>
              </a:rPr>
              <a:t>Отрабатывание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путем многократных упражнений действия с поворотами головы при переходе проезжей части.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закрепления пройденного материала, например, «Дорожные знаки», команды детей участвуют в эстафетах с преодолением препятствий (бег, прыжки в обруч, перепрыгивание, перешагивание предметов, метание мячей), выполняют различные задания: кто быстрее соберёт дорожный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знак и т.д.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Александра\Desktop\оригинал\IMG_48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6300192"/>
            <a:ext cx="3199363" cy="239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андра\Desktop\оригинал\IMG_48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661" y="6305872"/>
            <a:ext cx="3199363" cy="239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07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40" y="395536"/>
            <a:ext cx="6552728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Взаимодействие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родителей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обучении детей </a:t>
            </a:r>
            <a:endParaRPr lang="ru-RU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дошкольного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возраста </a:t>
            </a:r>
            <a:endParaRPr lang="ru-RU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равилам </a:t>
            </a:r>
            <a:r>
              <a:rPr lang="ru-RU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дорожного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движения </a:t>
            </a:r>
            <a:endParaRPr lang="ru-RU" sz="3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Чтобы изучение ПДД было </a:t>
            </a:r>
            <a:r>
              <a:rPr lang="ru-RU" dirty="0">
                <a:latin typeface="Arial" pitchFamily="34" charset="0"/>
                <a:cs typeface="Arial" pitchFamily="34" charset="0"/>
              </a:rPr>
              <a:t>более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эффективным, </a:t>
            </a:r>
            <a:r>
              <a:rPr lang="ru-RU" dirty="0">
                <a:latin typeface="Arial" pitchFamily="34" charset="0"/>
                <a:cs typeface="Arial" pitchFamily="34" charset="0"/>
              </a:rPr>
              <a:t>в работе с родителями необходимо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использовать: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1.Информационно - аналитические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формы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(о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просы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анкетирование)</a:t>
            </a:r>
          </a:p>
          <a:p>
            <a:endParaRPr lang="ru-RU" sz="800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2.Познавательные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формы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(р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одительские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собрания,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педагогическую библиотеку,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круглые столы,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беседы, консультации)</a:t>
            </a:r>
          </a:p>
          <a:p>
            <a:endParaRPr lang="ru-RU" i="1" dirty="0">
              <a:latin typeface="Arial" pitchFamily="34" charset="0"/>
              <a:cs typeface="Arial" pitchFamily="34" charset="0"/>
            </a:endParaRPr>
          </a:p>
          <a:p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endParaRPr lang="ru-RU" i="1" dirty="0">
              <a:latin typeface="Arial" pitchFamily="34" charset="0"/>
              <a:cs typeface="Arial" pitchFamily="34" charset="0"/>
            </a:endParaRPr>
          </a:p>
          <a:p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endParaRPr lang="ru-RU" i="1" dirty="0">
              <a:latin typeface="Arial" pitchFamily="34" charset="0"/>
              <a:cs typeface="Arial" pitchFamily="34" charset="0"/>
            </a:endParaRPr>
          </a:p>
          <a:p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endParaRPr lang="ru-RU" i="1" dirty="0">
              <a:latin typeface="Arial" pitchFamily="34" charset="0"/>
              <a:cs typeface="Arial" pitchFamily="34" charset="0"/>
            </a:endParaRPr>
          </a:p>
          <a:p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G:\ФОТО\149CANON\IMG_48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5148064"/>
            <a:ext cx="5976664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37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664" y="395536"/>
            <a:ext cx="597666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3.Досуговые формы </a:t>
            </a:r>
            <a:r>
              <a:rPr lang="ru-RU" dirty="0">
                <a:latin typeface="Arial" pitchFamily="34" charset="0"/>
                <a:cs typeface="Arial" pitchFamily="34" charset="0"/>
              </a:rPr>
              <a:t>(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конкурсы, викторины, развлечения, досуги по ПДД</a:t>
            </a:r>
            <a:r>
              <a:rPr lang="ru-RU" dirty="0">
                <a:latin typeface="Arial" pitchFamily="34" charset="0"/>
                <a:cs typeface="Arial" pitchFamily="34" charset="0"/>
              </a:rPr>
              <a:t> с участием детей и родителей)</a:t>
            </a:r>
          </a:p>
          <a:p>
            <a:endParaRPr lang="ru-RU" sz="800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4.Наглядно- информационные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(о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формление буклетов, выпуск газет, фотовыставки, демонстрация видео фрагментов </a:t>
            </a:r>
            <a:r>
              <a:rPr lang="ru-RU" dirty="0">
                <a:latin typeface="Arial" pitchFamily="34" charset="0"/>
                <a:cs typeface="Arial" pitchFamily="34" charset="0"/>
              </a:rPr>
              <a:t>организации занятий).</a:t>
            </a:r>
          </a:p>
        </p:txBody>
      </p:sp>
      <p:pic>
        <p:nvPicPr>
          <p:cNvPr id="4098" name="Picture 2" descr="G:\ФОТО\149CANON\IMG_48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27" y="2699792"/>
            <a:ext cx="5104870" cy="382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ФОТО\149CANON\IMG_4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5580112"/>
            <a:ext cx="4525714" cy="339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950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664" y="251521"/>
            <a:ext cx="604867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Выводы </a:t>
            </a:r>
            <a:endParaRPr lang="ru-RU" sz="4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Проблема детского дорожно-транспортного травматизма сохраняет свою актуальность.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Сегодня</a:t>
            </a:r>
            <a:r>
              <a:rPr lang="ru-RU" dirty="0">
                <a:latin typeface="Arial" pitchFamily="34" charset="0"/>
                <a:cs typeface="Arial" pitchFamily="34" charset="0"/>
              </a:rPr>
              <a:t>, в век информационных технологий, образовательная деятельность не должна стоять на месте. Наши дети,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dirty="0">
                <a:latin typeface="Arial" pitchFamily="34" charset="0"/>
                <a:cs typeface="Arial" pitchFamily="34" charset="0"/>
              </a:rPr>
              <a:t>образовательных учреждениях ждут от педагогов высокотехнологичных приёмов обучения. В противном случае образовательный процесс становится им не интересен, а, следовательно, и не результативен. 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Педагогические инновации необходимы для совершенствования системы образования по вопросам обучения детей правилам дорожного движения.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80928" y="5292080"/>
            <a:ext cx="3888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Пусть движутся потоками машины,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Водители спокойствие хранят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Ведь правила движения едины-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Для взрослых пешеходов и ребят.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56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655" y="1475656"/>
            <a:ext cx="625719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Цель: </a:t>
            </a:r>
          </a:p>
          <a:p>
            <a:pPr algn="just"/>
            <a:r>
              <a:rPr lang="ru-RU" sz="2000" dirty="0" smtClean="0"/>
              <a:t>создание </a:t>
            </a:r>
            <a:r>
              <a:rPr lang="ru-RU" sz="2000" dirty="0"/>
              <a:t>условий и внедрение современных инновационных образовательных технологий, способствующих более успешному ознакомлению дошкольников с правилами дорожного движения.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2696" y="3707904"/>
            <a:ext cx="589715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Задачи: </a:t>
            </a:r>
            <a:endParaRPr lang="ru-RU" sz="2400" dirty="0"/>
          </a:p>
          <a:p>
            <a:pPr algn="just"/>
            <a:r>
              <a:rPr lang="ru-RU" sz="2000" b="1" dirty="0" smtClean="0"/>
              <a:t> 1</a:t>
            </a:r>
            <a:r>
              <a:rPr lang="ru-RU" sz="2000" b="1" dirty="0"/>
              <a:t>. </a:t>
            </a:r>
            <a:r>
              <a:rPr lang="ru-RU" sz="2000" b="1" dirty="0" smtClean="0"/>
              <a:t> </a:t>
            </a:r>
            <a:r>
              <a:rPr lang="ru-RU" sz="2000" dirty="0" smtClean="0"/>
              <a:t>Повышение </a:t>
            </a:r>
            <a:r>
              <a:rPr lang="ru-RU" sz="2000" dirty="0"/>
              <a:t>качества дошкольного образования по профилактике детского дорожно – транспортного травматизма и профессионального мастерства педагогов </a:t>
            </a:r>
          </a:p>
          <a:p>
            <a:pPr algn="just"/>
            <a:r>
              <a:rPr lang="ru-RU" sz="2000" b="1" dirty="0" smtClean="0"/>
              <a:t>                       2</a:t>
            </a:r>
            <a:r>
              <a:rPr lang="ru-RU" sz="2000" b="1" dirty="0"/>
              <a:t>. </a:t>
            </a:r>
            <a:r>
              <a:rPr lang="ru-RU" sz="2000" dirty="0"/>
              <a:t>Изменение модели взаимодействия </a:t>
            </a:r>
            <a:r>
              <a:rPr lang="ru-RU" sz="2000" dirty="0" smtClean="0"/>
              <a:t>                     	         педагога </a:t>
            </a:r>
            <a:r>
              <a:rPr lang="ru-RU" sz="2000" dirty="0"/>
              <a:t>с детьми путем интеграции </a:t>
            </a:r>
            <a:r>
              <a:rPr lang="ru-RU" sz="2000" dirty="0" smtClean="0"/>
              <a:t> 	         инновационных </a:t>
            </a:r>
            <a:r>
              <a:rPr lang="ru-RU" sz="2000" dirty="0"/>
              <a:t>педагогических </a:t>
            </a:r>
            <a:r>
              <a:rPr lang="ru-RU" sz="2000" dirty="0" smtClean="0"/>
              <a:t>	    	         технологии в совместную деятельность </a:t>
            </a:r>
            <a:endParaRPr lang="ru-RU" sz="2000" dirty="0"/>
          </a:p>
          <a:p>
            <a:pPr algn="just"/>
            <a:r>
              <a:rPr lang="ru-RU" sz="2000" b="1" dirty="0" smtClean="0"/>
              <a:t>                                           3</a:t>
            </a:r>
            <a:r>
              <a:rPr lang="ru-RU" sz="2000" b="1" dirty="0"/>
              <a:t>. </a:t>
            </a:r>
            <a:r>
              <a:rPr lang="ru-RU" sz="2000" b="1" dirty="0" smtClean="0"/>
              <a:t> </a:t>
            </a:r>
            <a:r>
              <a:rPr lang="ru-RU" sz="2000" dirty="0" smtClean="0"/>
              <a:t>Формирование </a:t>
            </a:r>
            <a:r>
              <a:rPr lang="ru-RU" sz="2000" dirty="0"/>
              <a:t>и развитие </a:t>
            </a:r>
            <a:r>
              <a:rPr lang="ru-RU" sz="2000" dirty="0" smtClean="0"/>
              <a:t>		            у </a:t>
            </a:r>
            <a:r>
              <a:rPr lang="ru-RU" sz="2000" dirty="0"/>
              <a:t>детей навыков безопасного </a:t>
            </a:r>
            <a:r>
              <a:rPr lang="ru-RU" sz="2000" dirty="0" smtClean="0"/>
              <a:t>		            поведения </a:t>
            </a:r>
            <a:r>
              <a:rPr lang="ru-RU" sz="2000" dirty="0"/>
              <a:t>на улицах и </a:t>
            </a:r>
            <a:r>
              <a:rPr lang="ru-RU" sz="2000" dirty="0" smtClean="0"/>
              <a:t>			            дорогах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7904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856" y="351368"/>
            <a:ext cx="61874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Технология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«ТРИЗ» </a:t>
            </a:r>
            <a:endParaRPr 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050" y="3347864"/>
            <a:ext cx="640350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используется 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 «мозгового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штурма»</a:t>
            </a:r>
          </a:p>
          <a:p>
            <a:endParaRPr lang="ru-RU" sz="8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Примерные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вопросы для обсуждения: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/>
              <a:t>1. Что произойдет, если исчезнет на перекрёстке светофор? </a:t>
            </a:r>
          </a:p>
          <a:p>
            <a:r>
              <a:rPr lang="ru-RU" b="1" dirty="0"/>
              <a:t>2. Что произойдёт, если на земле не будет транспортных средств? </a:t>
            </a:r>
          </a:p>
          <a:p>
            <a:r>
              <a:rPr lang="ru-RU" b="1" dirty="0"/>
              <a:t>3. Что будет, если у велосипеда убрать руль? </a:t>
            </a:r>
          </a:p>
          <a:p>
            <a:r>
              <a:rPr lang="ru-RU" b="1" dirty="0" smtClean="0"/>
              <a:t>4. </a:t>
            </a:r>
            <a:r>
              <a:rPr lang="ru-RU" b="1" dirty="0"/>
              <a:t>Что произойдет, если убрать шлагбаум? </a:t>
            </a:r>
            <a:r>
              <a:rPr lang="ru-RU" b="1" dirty="0" smtClean="0"/>
              <a:t>И т.д.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5856" y="1441309"/>
            <a:ext cx="6403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ставит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ребенка в позицию думающего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человека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Цель: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развитие мышление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гибкости, подвижности, системности,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стремления к новизне, речи и творческому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воображению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G:\ФОТО\149CANON\IMG_48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5" y="6084168"/>
            <a:ext cx="295493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ФОТО\149CANON\IMG_48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752" y="6084168"/>
            <a:ext cx="324296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34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664" y="611560"/>
            <a:ext cx="6120680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Игровые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технологии </a:t>
            </a:r>
            <a:endParaRPr lang="ru-RU" sz="4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Цель: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воспитание культуры поведения, 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расширение ориентировки, 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усвоение социального опыта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используются  разнообразные игры: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• с элементами физических упражнений и спорта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/>
              <a:t>«Светофор</a:t>
            </a:r>
            <a:r>
              <a:rPr lang="ru-RU" dirty="0" smtClean="0"/>
              <a:t>», «</a:t>
            </a:r>
            <a:r>
              <a:rPr lang="ru-RU" dirty="0"/>
              <a:t>Цветные автомобили</a:t>
            </a:r>
            <a:r>
              <a:rPr lang="ru-RU" dirty="0" smtClean="0"/>
              <a:t>», «</a:t>
            </a:r>
            <a:r>
              <a:rPr lang="ru-RU" dirty="0"/>
              <a:t>Автогонки</a:t>
            </a:r>
            <a:r>
              <a:rPr lang="ru-RU" dirty="0" smtClean="0"/>
              <a:t>», «</a:t>
            </a:r>
            <a:r>
              <a:rPr lang="ru-RU" dirty="0"/>
              <a:t>Тише едешь, дальше будешь</a:t>
            </a:r>
            <a:r>
              <a:rPr lang="ru-RU" dirty="0" smtClean="0"/>
              <a:t>», «</a:t>
            </a:r>
            <a:r>
              <a:rPr lang="ru-RU" dirty="0"/>
              <a:t>Быстро шагай, </a:t>
            </a:r>
            <a:r>
              <a:rPr lang="ru-RU" dirty="0" smtClean="0"/>
              <a:t>…», и т.д.)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ролевые игры;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/>
              <a:t>«Водители и  пешеходы</a:t>
            </a:r>
            <a:r>
              <a:rPr lang="ru-RU" dirty="0" smtClean="0"/>
              <a:t>», «</a:t>
            </a:r>
            <a:r>
              <a:rPr lang="ru-RU" dirty="0"/>
              <a:t>Шофёры</a:t>
            </a:r>
            <a:r>
              <a:rPr lang="ru-RU" dirty="0" smtClean="0"/>
              <a:t>», </a:t>
            </a:r>
            <a:r>
              <a:rPr lang="ru-RU" dirty="0"/>
              <a:t>«Мы по улице идём</a:t>
            </a:r>
            <a:r>
              <a:rPr lang="ru-RU" dirty="0" smtClean="0"/>
              <a:t>!», «</a:t>
            </a:r>
            <a:r>
              <a:rPr lang="ru-RU" dirty="0"/>
              <a:t>Дорожный патруль», и т.д.)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; </a:t>
            </a: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• театрализованные и игры-драматизации;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• дидактические;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• с использованием макетов;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• компьютерные;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• интеллектуально-познавательные </a:t>
            </a:r>
          </a:p>
        </p:txBody>
      </p:sp>
    </p:spTree>
    <p:extLst>
      <p:ext uri="{BB962C8B-B14F-4D97-AF65-F5344CB8AC3E}">
        <p14:creationId xmlns:p14="http://schemas.microsoft.com/office/powerpoint/2010/main" val="82056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539552"/>
            <a:ext cx="633670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Информационно – коммуникативные </a:t>
            </a:r>
            <a:r>
              <a:rPr lang="ru-RU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технологии </a:t>
            </a:r>
            <a:endParaRPr lang="ru-RU" sz="3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Цель: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«погружение»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ребенка в предмет изучения,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создание</a:t>
            </a: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иллюзии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соприсутствия, сопереживания с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изучаемым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объектом,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содействование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становлению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объемных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ярких представлений.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Используется цикл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презентаций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изучению ПДД: </a:t>
            </a: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://edu.znate.ru/tw_files2/urls_9/64/d-63622/img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902" y="4387884"/>
            <a:ext cx="3024336" cy="2150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pjqq1.com/images/56c35a72b8dc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902" y="6732240"/>
            <a:ext cx="3189466" cy="22280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60648" y="4644008"/>
            <a:ext cx="367240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виды транспортных средств,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их классификация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группы дорожных знаков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участники дорожного движения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назначение дорожных знаков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указателей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виды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транспорта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2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7" y="395536"/>
            <a:ext cx="63785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Мультипликация 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Цель:</a:t>
            </a:r>
          </a:p>
          <a:p>
            <a:pPr algn="ctr"/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Нравственно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эмоциональное   и   развивающее </a:t>
            </a:r>
          </a:p>
          <a:p>
            <a:pPr algn="just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воздействие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 разные стороны развития ребенка,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воспринимая   художественный   текст,   ребенок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только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подражает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герою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но  и  сопереживает   ему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проходит вместе   с ним   через   разные опасности и </a:t>
            </a:r>
          </a:p>
          <a:p>
            <a:pPr algn="just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испытания.     Через    сравнения     себя     с  героями </a:t>
            </a:r>
          </a:p>
          <a:p>
            <a:pPr algn="just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мультфильма ребенок имеет возможность позитивно</a:t>
            </a:r>
          </a:p>
          <a:p>
            <a:pPr algn="just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оспринимать    себя,     справляться   со     своими</a:t>
            </a:r>
          </a:p>
          <a:p>
            <a:pPr algn="just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страхами,   уважительно относиться к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другим. </a:t>
            </a:r>
          </a:p>
        </p:txBody>
      </p:sp>
      <p:pic>
        <p:nvPicPr>
          <p:cNvPr id="3" name="Рисунок 2" descr="http://i.ytimg.com/vi/ReaZXSPahPw/hqdefaul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6516216"/>
            <a:ext cx="3384376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img.1tvrus.com/2013-05-27/fmt_73_28_snapshot20130530165357.jpg?video=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6518101"/>
            <a:ext cx="3096344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67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5" y="251520"/>
            <a:ext cx="6120681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Мнемотехника </a:t>
            </a:r>
            <a:endParaRPr 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Цель: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развитие мышления, зрительной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слуховой памяти, внимания, воображения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речи. 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Данная технология </a:t>
            </a:r>
            <a:r>
              <a:rPr lang="ru-RU" dirty="0">
                <a:latin typeface="Arial" pitchFamily="34" charset="0"/>
                <a:cs typeface="Arial" pitchFamily="34" charset="0"/>
              </a:rPr>
              <a:t>увеличивает объем памяти детей путем образования дополнительных ассоциаций.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Её начинаем </a:t>
            </a:r>
            <a:r>
              <a:rPr lang="ru-RU" dirty="0">
                <a:latin typeface="Arial" pitchFamily="34" charset="0"/>
                <a:cs typeface="Arial" pitchFamily="34" charset="0"/>
              </a:rPr>
              <a:t>вводить с 4-5 лет, когда накоплен основной словарный запас. В результате использования технологии дети преодолевают робость и застенчивость, у них увеличивается круг знаний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dirty="0">
                <a:latin typeface="Arial" pitchFamily="34" charset="0"/>
                <a:cs typeface="Arial" pitchFamily="34" charset="0"/>
              </a:rPr>
              <a:t>дорожных знаках, о светофоре, о правилах поведения на улице и в транспорте.</a:t>
            </a:r>
          </a:p>
        </p:txBody>
      </p:sp>
      <p:pic>
        <p:nvPicPr>
          <p:cNvPr id="1026" name="Picture 2" descr="G:\ФОТО\149CANON\IMG_48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28" y="5178656"/>
            <a:ext cx="4974481" cy="373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67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648" y="323528"/>
            <a:ext cx="640871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Технология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проблемного обучения 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Данная технология помогает понять, насколько опасна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каждая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ситуация и какие безопасные действия необходимо для этого предпринять. Основа проблемного обучения – вопросы и задания, которые предлагают детям. Ставим перед детьми задачу на развитие логического мышления.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методические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приемы: 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– подводим детей к противоречию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предлагаем им самим найти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способ </a:t>
            </a:r>
            <a:r>
              <a:rPr lang="ru-RU" dirty="0">
                <a:latin typeface="Arial" pitchFamily="34" charset="0"/>
                <a:cs typeface="Arial" pitchFamily="34" charset="0"/>
              </a:rPr>
              <a:t>его разрешения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излагаем    различные   </a:t>
            </a:r>
            <a:r>
              <a:rPr lang="ru-RU" dirty="0">
                <a:latin typeface="Arial" pitchFamily="34" charset="0"/>
                <a:cs typeface="Arial" pitchFamily="34" charset="0"/>
              </a:rPr>
              <a:t>точки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зрения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один и тот же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вопрос</a:t>
            </a:r>
          </a:p>
          <a:p>
            <a:pPr algn="just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– побуждаем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детей      делать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сравнения, выводы </a:t>
            </a:r>
            <a:r>
              <a:rPr lang="ru-RU" dirty="0">
                <a:latin typeface="Arial" pitchFamily="34" charset="0"/>
                <a:cs typeface="Arial" pitchFamily="34" charset="0"/>
              </a:rPr>
              <a:t>из ситуации,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сопоставлять факты</a:t>
            </a:r>
          </a:p>
          <a:p>
            <a:pPr algn="just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– ставим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конкретные вопросы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508104"/>
            <a:ext cx="2736304" cy="343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35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40" y="179512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Исследовательская деятельность </a:t>
            </a:r>
            <a:endParaRPr lang="ru-RU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4664" y="1619672"/>
            <a:ext cx="60486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Цель: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дать возможность ребенку самому найти ответы на вопросы «как? » и «почему?», думать, экспериментировать и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самовыражаться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796" y="3995936"/>
            <a:ext cx="597666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эвристические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беседы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погружение» в звуки транспорта,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города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художественного слова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дидактические и 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развивающие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игры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игровые ситуации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наблюдения </a:t>
            </a:r>
          </a:p>
          <a:p>
            <a:pPr marL="285750" indent="-285750">
              <a:buFontTx/>
              <a:buChar char="-"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796" y="3347864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формы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организации: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G:\ФОТО\149CANON\IMG_48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13" y="5580112"/>
            <a:ext cx="3600400" cy="313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924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806</Words>
  <Application>Microsoft Office PowerPoint</Application>
  <PresentationFormat>Экран (4:3)</PresentationFormat>
  <Paragraphs>175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Использование  инновационных  подходов в работе  с детьми  по изучению ПДД  в условиях реализации ФГОС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 инновационных  подходов в работе с детьми   по изучению ПДД  </dc:title>
  <dc:creator>Александра</dc:creator>
  <cp:lastModifiedBy>23</cp:lastModifiedBy>
  <cp:revision>28</cp:revision>
  <dcterms:created xsi:type="dcterms:W3CDTF">2016-04-02T18:06:09Z</dcterms:created>
  <dcterms:modified xsi:type="dcterms:W3CDTF">2022-10-28T16:40:25Z</dcterms:modified>
</cp:coreProperties>
</file>