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75" r:id="rId2"/>
    <p:sldId id="292" r:id="rId3"/>
    <p:sldId id="262" r:id="rId4"/>
    <p:sldId id="293" r:id="rId5"/>
    <p:sldId id="303" r:id="rId6"/>
    <p:sldId id="280" r:id="rId7"/>
    <p:sldId id="283" r:id="rId8"/>
    <p:sldId id="301" r:id="rId9"/>
    <p:sldId id="302" r:id="rId10"/>
    <p:sldId id="294" r:id="rId11"/>
    <p:sldId id="286" r:id="rId12"/>
    <p:sldId id="295" r:id="rId13"/>
    <p:sldId id="304" r:id="rId14"/>
    <p:sldId id="296" r:id="rId15"/>
    <p:sldId id="300" r:id="rId16"/>
    <p:sldId id="305" r:id="rId17"/>
    <p:sldId id="298" r:id="rId18"/>
    <p:sldId id="277" r:id="rId19"/>
    <p:sldId id="306" r:id="rId20"/>
    <p:sldId id="307" r:id="rId21"/>
    <p:sldId id="265" r:id="rId22"/>
    <p:sldId id="271" r:id="rId23"/>
    <p:sldId id="276" r:id="rId24"/>
    <p:sldId id="272" r:id="rId25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241A62"/>
    <a:srgbClr val="271469"/>
    <a:srgbClr val="27166C"/>
    <a:srgbClr val="22176E"/>
    <a:srgbClr val="BBDADF"/>
    <a:srgbClr val="66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5429" autoAdjust="0"/>
  </p:normalViewPr>
  <p:slideViewPr>
    <p:cSldViewPr>
      <p:cViewPr varScale="1">
        <p:scale>
          <a:sx n="62" d="100"/>
          <a:sy n="62" d="100"/>
        </p:scale>
        <p:origin x="-159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CE78F5-44CA-4FC5-86E5-4AE51A2D2774}" type="datetimeFigureOut">
              <a:rPr lang="ru-RU" smtClean="0"/>
              <a:pPr/>
              <a:t>11.01.2024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BD4F54-9541-4B87-804E-FDA5A09822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34031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BD4F54-9541-4B87-804E-FDA5A0982265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765924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BD4F54-9541-4B87-804E-FDA5A0982265}" type="slidenum">
              <a:rPr lang="ru-RU" smtClean="0"/>
              <a:pPr/>
              <a:t>4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BD4F54-9541-4B87-804E-FDA5A098226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BD4F54-9541-4B87-804E-FDA5A098226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BD4F54-9541-4B87-804E-FDA5A0982265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542EB2-7259-4D2C-A2DD-2F6A3B86B0AD}" type="datetimeFigureOut">
              <a:rPr lang="ru-RU"/>
              <a:pPr>
                <a:defRPr/>
              </a:pPr>
              <a:t>11.01.2024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E93EA6-8170-4619-B9D6-5AF0CCDAEE4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4184732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B3530-EC58-4B19-9B7C-712D49611FD4}" type="datetimeFigureOut">
              <a:rPr lang="ru-RU"/>
              <a:pPr>
                <a:defRPr/>
              </a:pPr>
              <a:t>11.01.2024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F51F2B-AFD2-4BFE-8A03-90B15A34100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49309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7E9AA7-DC35-4DA9-B83D-0508A78D3FF0}" type="datetimeFigureOut">
              <a:rPr lang="ru-RU"/>
              <a:pPr>
                <a:defRPr/>
              </a:pPr>
              <a:t>11.01.2024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175B95-64F9-4F27-8E11-9FAF694DE0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550775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761C3F-8CA9-4205-8D45-771D138318A2}" type="datetimeFigureOut">
              <a:rPr lang="ru-RU"/>
              <a:pPr>
                <a:defRPr/>
              </a:pPr>
              <a:t>11.01.2024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AEF87F-3A46-4499-953C-AF5FCF3CB34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062730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469C9A-1274-4EBD-9A40-C8A2FDB7D30C}" type="datetimeFigureOut">
              <a:rPr lang="ru-RU"/>
              <a:pPr>
                <a:defRPr/>
              </a:pPr>
              <a:t>11.01.2024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92A88F-E3B2-4309-9FC4-1A6E2225C23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49796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6A54B8-82F6-44E0-8E7E-A75BDAF08286}" type="datetimeFigureOut">
              <a:rPr lang="ru-RU"/>
              <a:pPr>
                <a:defRPr/>
              </a:pPr>
              <a:t>11.01.2024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CCB07F-DB35-49D6-9E68-167CF5A529F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068270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D11E5B-0980-4093-A3EA-8E78C5E9C071}" type="datetimeFigureOut">
              <a:rPr lang="ru-RU"/>
              <a:pPr>
                <a:defRPr/>
              </a:pPr>
              <a:t>11.01.2024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21E78F-700F-4FAC-94F5-D2F9B8A4F6A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368691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E02CB6-034B-4D39-8446-1D3BD74A4A9F}" type="datetimeFigureOut">
              <a:rPr lang="ru-RU"/>
              <a:pPr>
                <a:defRPr/>
              </a:pPr>
              <a:t>11.01.2024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9E070C-46F2-4CD2-A174-5C06CCFA75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79423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7723DA-E528-480E-AC08-AF4EB2EB870B}" type="datetimeFigureOut">
              <a:rPr lang="ru-RU"/>
              <a:pPr>
                <a:defRPr/>
              </a:pPr>
              <a:t>11.01.2024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2A8E6C-C3BA-4796-97B6-315DC7A2DC7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4220444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B32622-E382-4901-8B49-AA967B0A76CA}" type="datetimeFigureOut">
              <a:rPr lang="ru-RU"/>
              <a:pPr>
                <a:defRPr/>
              </a:pPr>
              <a:t>11.01.2024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2E077B-69D9-4EB3-94F6-9268C714649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203060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22C0F3-CB3F-4BB0-A913-E80DD6AAE4C0}" type="datetimeFigureOut">
              <a:rPr lang="ru-RU"/>
              <a:pPr>
                <a:defRPr/>
              </a:pPr>
              <a:t>11.01.2024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17F6CF-19BB-4997-865E-5F96BFB3D7D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86591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E067EBF-3274-489A-B0C8-0692379B83DD}" type="datetimeFigureOut">
              <a:rPr lang="ru-RU"/>
              <a:pPr>
                <a:defRPr/>
              </a:pPr>
              <a:t>11.01.2024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E9A056FC-A336-416A-8BAB-0FB2E718B47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&#1082;&#1074;&#1077;&#1089;&#1090;%20-&#1080;&#1075;&#1088;&#1099;.docx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hyperlink" Target="&#1082;&#1074;&#1077;&#1089;&#1090;%20-&#1080;&#1075;&#1088;&#1099;.docx" TargetMode="External"/><Relationship Id="rId7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jpeg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hyperlink" Target="PP_864_ot_03_10_2013.pdf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&#1087;&#1077;&#1088;&#1089;&#1087;&#1077;&#1082;&#1090;&#1080;&#1074;&#1085;&#1099;&#1081;%20&#1087;&#1083;&#1072;&#1085;.docx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hyperlink" Target="&#1072;&#1085;&#1082;&#1077;&#1090;&#1099;%20&#1076;&#1083;&#1103;%20&#1088;&#1086;&#1076;&#1080;&#1090;&#1077;&#1083;&#1077;&#1081;.docx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hyperlink" Target="&#1076;&#1080;&#1072;&#1075;&#1085;&#1086;&#1089;&#1090;&#1080;&#1082;&#1072;%20&#1087;&#1086;%20&#1087;&#1076;&#1076;.docx" TargetMode="External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1"/>
          <p:cNvSpPr txBox="1">
            <a:spLocks noChangeArrowheads="1"/>
          </p:cNvSpPr>
          <p:nvPr/>
        </p:nvSpPr>
        <p:spPr bwMode="auto">
          <a:xfrm>
            <a:off x="900113" y="1989138"/>
            <a:ext cx="583247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endParaRPr lang="ru-RU" altLang="ru-RU" sz="2800" b="1" i="1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algn="r" eaLnBrk="1" hangingPunct="1"/>
            <a:endParaRPr lang="ru-RU" altLang="ru-RU" sz="1600" b="1" i="1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2051" name="TextBox 1"/>
          <p:cNvSpPr txBox="1">
            <a:spLocks noChangeArrowheads="1"/>
          </p:cNvSpPr>
          <p:nvPr/>
        </p:nvSpPr>
        <p:spPr bwMode="auto">
          <a:xfrm>
            <a:off x="2555875" y="908050"/>
            <a:ext cx="59039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sz="2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28728" y="2285992"/>
            <a:ext cx="650085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400" b="1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Презентация практических достижений профессиональной деятельности воспитателя </a:t>
            </a:r>
          </a:p>
          <a:p>
            <a:pPr algn="ctr" eaLnBrk="1" hangingPunct="1"/>
            <a:r>
              <a:rPr lang="ru-RU" altLang="ru-RU" sz="2400" b="1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МБДОУ детский сад №17 «Ёлочка» г. Кулебаки</a:t>
            </a:r>
            <a:endParaRPr lang="ru-RU" altLang="ru-RU" sz="2400" b="1" dirty="0">
              <a:solidFill>
                <a:srgbClr val="27166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723" y="1787522"/>
            <a:ext cx="78581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>
              <a:defRPr/>
            </a:pPr>
            <a:r>
              <a:rPr lang="ru-RU" sz="1600" b="1" dirty="0" smtClean="0">
                <a:solidFill>
                  <a:srgbClr val="00B0F0"/>
                </a:solidFill>
              </a:rPr>
              <a:t>                                 </a:t>
            </a:r>
            <a:endParaRPr lang="ru-RU" altLang="ru-RU" sz="1400" dirty="0" smtClean="0">
              <a:solidFill>
                <a:srgbClr val="27166C"/>
              </a:solidFill>
            </a:endParaRPr>
          </a:p>
        </p:txBody>
      </p:sp>
      <p:sp>
        <p:nvSpPr>
          <p:cNvPr id="6148" name="TextBox 3"/>
          <p:cNvSpPr txBox="1">
            <a:spLocks noChangeArrowheads="1"/>
          </p:cNvSpPr>
          <p:nvPr/>
        </p:nvSpPr>
        <p:spPr bwMode="auto">
          <a:xfrm>
            <a:off x="2195513" y="692150"/>
            <a:ext cx="64912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endParaRPr lang="ru-RU" altLang="ru-RU" sz="28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9" name="Прямоугольник 1"/>
          <p:cNvSpPr>
            <a:spLocks noChangeArrowheads="1"/>
          </p:cNvSpPr>
          <p:nvPr/>
        </p:nvSpPr>
        <p:spPr bwMode="auto">
          <a:xfrm>
            <a:off x="1835150" y="1216025"/>
            <a:ext cx="59055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ru-RU" altLang="ru-RU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28818" y="364505"/>
            <a:ext cx="63579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Деятельностный аспект личного вклада педагога в развитие образования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143240" y="2690336"/>
            <a:ext cx="23574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 typeface="Wingdings" pitchFamily="2" charset="2"/>
              <a:buChar char="§"/>
            </a:pPr>
            <a:endParaRPr lang="ru-RU" alt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8596" y="2000240"/>
            <a:ext cx="3024559" cy="2272629"/>
          </a:xfrm>
          <a:custGeom>
            <a:avLst/>
            <a:gdLst>
              <a:gd name="connsiteX0" fmla="*/ 0 w 2088233"/>
              <a:gd name="connsiteY0" fmla="*/ 0 h 1569081"/>
              <a:gd name="connsiteX1" fmla="*/ 1826714 w 2088233"/>
              <a:gd name="connsiteY1" fmla="*/ 0 h 1569081"/>
              <a:gd name="connsiteX2" fmla="*/ 2088233 w 2088233"/>
              <a:gd name="connsiteY2" fmla="*/ 261519 h 1569081"/>
              <a:gd name="connsiteX3" fmla="*/ 2088233 w 2088233"/>
              <a:gd name="connsiteY3" fmla="*/ 1569081 h 1569081"/>
              <a:gd name="connsiteX4" fmla="*/ 261519 w 2088233"/>
              <a:gd name="connsiteY4" fmla="*/ 1569081 h 1569081"/>
              <a:gd name="connsiteX5" fmla="*/ 0 w 2088233"/>
              <a:gd name="connsiteY5" fmla="*/ 1307562 h 1569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88233" h="1569081">
                <a:moveTo>
                  <a:pt x="0" y="0"/>
                </a:moveTo>
                <a:lnTo>
                  <a:pt x="1826714" y="0"/>
                </a:lnTo>
                <a:lnTo>
                  <a:pt x="2088233" y="261519"/>
                </a:lnTo>
                <a:lnTo>
                  <a:pt x="2088233" y="1569081"/>
                </a:lnTo>
                <a:lnTo>
                  <a:pt x="261519" y="1569081"/>
                </a:lnTo>
                <a:lnTo>
                  <a:pt x="0" y="1307562"/>
                </a:lnTo>
                <a:close/>
              </a:path>
            </a:pathLst>
          </a:custGeom>
          <a:ln>
            <a:solidFill>
              <a:srgbClr val="27166C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71868" y="3786189"/>
            <a:ext cx="2357454" cy="2520439"/>
          </a:xfrm>
          <a:custGeom>
            <a:avLst/>
            <a:gdLst>
              <a:gd name="connsiteX0" fmla="*/ 0 w 2468880"/>
              <a:gd name="connsiteY0" fmla="*/ 0 h 2639568"/>
              <a:gd name="connsiteX1" fmla="*/ 2057392 w 2468880"/>
              <a:gd name="connsiteY1" fmla="*/ 0 h 2639568"/>
              <a:gd name="connsiteX2" fmla="*/ 2468880 w 2468880"/>
              <a:gd name="connsiteY2" fmla="*/ 411488 h 2639568"/>
              <a:gd name="connsiteX3" fmla="*/ 2468880 w 2468880"/>
              <a:gd name="connsiteY3" fmla="*/ 2639568 h 2639568"/>
              <a:gd name="connsiteX4" fmla="*/ 411488 w 2468880"/>
              <a:gd name="connsiteY4" fmla="*/ 2639568 h 2639568"/>
              <a:gd name="connsiteX5" fmla="*/ 0 w 2468880"/>
              <a:gd name="connsiteY5" fmla="*/ 2228080 h 2639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68880" h="2639568">
                <a:moveTo>
                  <a:pt x="0" y="0"/>
                </a:moveTo>
                <a:lnTo>
                  <a:pt x="2057392" y="0"/>
                </a:lnTo>
                <a:lnTo>
                  <a:pt x="2468880" y="411488"/>
                </a:lnTo>
                <a:lnTo>
                  <a:pt x="2468880" y="2639568"/>
                </a:lnTo>
                <a:lnTo>
                  <a:pt x="411488" y="2639568"/>
                </a:lnTo>
                <a:lnTo>
                  <a:pt x="0" y="2228080"/>
                </a:lnTo>
                <a:close/>
              </a:path>
            </a:pathLst>
          </a:custGeom>
          <a:ln>
            <a:solidFill>
              <a:srgbClr val="27166C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Скругленный прямоугольник 8"/>
          <p:cNvSpPr/>
          <p:nvPr/>
        </p:nvSpPr>
        <p:spPr>
          <a:xfrm>
            <a:off x="2214546" y="1142984"/>
            <a:ext cx="5322627" cy="51429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Пополнение РППС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дид.материалом</a:t>
            </a:r>
            <a:r>
              <a:rPr lang="ru-RU" altLang="ru-RU" dirty="0" smtClean="0">
                <a:solidFill>
                  <a:srgbClr val="27166C"/>
                </a:solidFill>
              </a:rPr>
              <a:t> , игровыми пособиями, информация для родителей.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5720" y="4389562"/>
            <a:ext cx="2500330" cy="2048367"/>
          </a:xfrm>
          <a:custGeom>
            <a:avLst/>
            <a:gdLst>
              <a:gd name="connsiteX0" fmla="*/ 0 w 2160240"/>
              <a:gd name="connsiteY0" fmla="*/ 0 h 1769752"/>
              <a:gd name="connsiteX1" fmla="*/ 1865275 w 2160240"/>
              <a:gd name="connsiteY1" fmla="*/ 0 h 1769752"/>
              <a:gd name="connsiteX2" fmla="*/ 2160240 w 2160240"/>
              <a:gd name="connsiteY2" fmla="*/ 294965 h 1769752"/>
              <a:gd name="connsiteX3" fmla="*/ 2160240 w 2160240"/>
              <a:gd name="connsiteY3" fmla="*/ 1769752 h 1769752"/>
              <a:gd name="connsiteX4" fmla="*/ 294965 w 2160240"/>
              <a:gd name="connsiteY4" fmla="*/ 1769752 h 1769752"/>
              <a:gd name="connsiteX5" fmla="*/ 0 w 2160240"/>
              <a:gd name="connsiteY5" fmla="*/ 1474787 h 1769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60240" h="1769752">
                <a:moveTo>
                  <a:pt x="0" y="0"/>
                </a:moveTo>
                <a:lnTo>
                  <a:pt x="1865275" y="0"/>
                </a:lnTo>
                <a:lnTo>
                  <a:pt x="2160240" y="294965"/>
                </a:lnTo>
                <a:lnTo>
                  <a:pt x="2160240" y="1769752"/>
                </a:lnTo>
                <a:lnTo>
                  <a:pt x="294965" y="1769752"/>
                </a:lnTo>
                <a:lnTo>
                  <a:pt x="0" y="1474787"/>
                </a:lnTo>
                <a:close/>
              </a:path>
            </a:pathLst>
          </a:custGeom>
          <a:ln>
            <a:solidFill>
              <a:srgbClr val="27166C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43636" y="3786190"/>
            <a:ext cx="2143140" cy="1637570"/>
          </a:xfrm>
          <a:custGeom>
            <a:avLst/>
            <a:gdLst>
              <a:gd name="connsiteX0" fmla="*/ 0 w 3139440"/>
              <a:gd name="connsiteY0" fmla="*/ 0 h 1993392"/>
              <a:gd name="connsiteX1" fmla="*/ 2807201 w 3139440"/>
              <a:gd name="connsiteY1" fmla="*/ 0 h 1993392"/>
              <a:gd name="connsiteX2" fmla="*/ 3139440 w 3139440"/>
              <a:gd name="connsiteY2" fmla="*/ 332239 h 1993392"/>
              <a:gd name="connsiteX3" fmla="*/ 3139440 w 3139440"/>
              <a:gd name="connsiteY3" fmla="*/ 1993392 h 1993392"/>
              <a:gd name="connsiteX4" fmla="*/ 332239 w 3139440"/>
              <a:gd name="connsiteY4" fmla="*/ 1993392 h 1993392"/>
              <a:gd name="connsiteX5" fmla="*/ 0 w 3139440"/>
              <a:gd name="connsiteY5" fmla="*/ 1661153 h 1993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39440" h="1993392">
                <a:moveTo>
                  <a:pt x="0" y="0"/>
                </a:moveTo>
                <a:lnTo>
                  <a:pt x="2807201" y="0"/>
                </a:lnTo>
                <a:lnTo>
                  <a:pt x="3139440" y="332239"/>
                </a:lnTo>
                <a:lnTo>
                  <a:pt x="3139440" y="1993392"/>
                </a:lnTo>
                <a:lnTo>
                  <a:pt x="332239" y="1993392"/>
                </a:lnTo>
                <a:lnTo>
                  <a:pt x="0" y="1661153"/>
                </a:lnTo>
                <a:close/>
              </a:path>
            </a:pathLst>
          </a:custGeom>
          <a:ln>
            <a:solidFill>
              <a:srgbClr val="27166C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4338" name="AutoShape 2" descr="https://teremok-21.edusite.ru/images/7548220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39" name="Picture 3" descr="C:\Users\user\Desktop\7548220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57686" y="1785925"/>
            <a:ext cx="2428892" cy="1821669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71868" y="4714884"/>
            <a:ext cx="5832475" cy="1077912"/>
          </a:xfrm>
          <a:prstGeom prst="rect">
            <a:avLst/>
          </a:prstGeom>
        </p:spPr>
        <p:txBody>
          <a:bodyPr>
            <a:spAutoFit/>
          </a:bodyPr>
          <a:lstStyle/>
          <a:p>
            <a:pPr lvl="2">
              <a:defRPr/>
            </a:pP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6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357422" y="500042"/>
            <a:ext cx="6215106" cy="7143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alt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этап-Основной. Совместная деятельность с детьми, сотрудничество с семьей, социумом.</a:t>
            </a:r>
            <a:endParaRPr lang="ru-RU" dirty="0"/>
          </a:p>
        </p:txBody>
      </p:sp>
      <p:sp>
        <p:nvSpPr>
          <p:cNvPr id="17" name="Овал 16"/>
          <p:cNvSpPr/>
          <p:nvPr/>
        </p:nvSpPr>
        <p:spPr>
          <a:xfrm>
            <a:off x="357158" y="1214422"/>
            <a:ext cx="3185726" cy="42005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Овал 18"/>
          <p:cNvSpPr/>
          <p:nvPr/>
        </p:nvSpPr>
        <p:spPr>
          <a:xfrm rot="10800000" flipV="1">
            <a:off x="3643306" y="1500174"/>
            <a:ext cx="2441234" cy="58292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Дети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6268017" y="1571612"/>
            <a:ext cx="2375949" cy="42776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Родители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3042" y="1643050"/>
            <a:ext cx="382137" cy="3356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4876" y="2143116"/>
            <a:ext cx="382137" cy="33564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6644" y="2071678"/>
            <a:ext cx="382137" cy="335644"/>
          </a:xfrm>
          <a:prstGeom prst="rect">
            <a:avLst/>
          </a:prstGeom>
        </p:spPr>
      </p:pic>
      <p:sp>
        <p:nvSpPr>
          <p:cNvPr id="30" name="Скругленный прямоугольник 29"/>
          <p:cNvSpPr/>
          <p:nvPr/>
        </p:nvSpPr>
        <p:spPr>
          <a:xfrm>
            <a:off x="357158" y="2428868"/>
            <a:ext cx="3286148" cy="407196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altLang="ru-RU" sz="1600" dirty="0" smtClean="0">
              <a:solidFill>
                <a:srgbClr val="271469"/>
              </a:solidFill>
            </a:endParaRPr>
          </a:p>
          <a:p>
            <a:endParaRPr lang="ru-RU" altLang="ru-RU" sz="1600" dirty="0" smtClean="0">
              <a:solidFill>
                <a:srgbClr val="271469"/>
              </a:solidFill>
            </a:endParaRPr>
          </a:p>
          <a:p>
            <a:r>
              <a:rPr lang="ru-RU" altLang="ru-RU" dirty="0" smtClean="0">
                <a:solidFill>
                  <a:srgbClr val="271469"/>
                </a:solidFill>
                <a:latin typeface="Times New Roman" pitchFamily="18" charset="0"/>
                <a:cs typeface="Times New Roman" pitchFamily="18" charset="0"/>
              </a:rPr>
              <a:t>Показ педагогам развлечение с детьми: «Путешествие по улицам города»;</a:t>
            </a:r>
          </a:p>
          <a:p>
            <a:r>
              <a:rPr lang="ru-RU" altLang="ru-RU" dirty="0" err="1" smtClean="0">
                <a:solidFill>
                  <a:srgbClr val="271469"/>
                </a:solidFill>
                <a:latin typeface="Times New Roman" pitchFamily="18" charset="0"/>
                <a:cs typeface="Times New Roman" pitchFamily="18" charset="0"/>
              </a:rPr>
              <a:t>Летбуки</a:t>
            </a:r>
            <a:r>
              <a:rPr lang="ru-RU" altLang="ru-RU" dirty="0" smtClean="0">
                <a:solidFill>
                  <a:srgbClr val="271469"/>
                </a:solidFill>
                <a:latin typeface="Times New Roman" pitchFamily="18" charset="0"/>
                <a:cs typeface="Times New Roman" pitchFamily="18" charset="0"/>
              </a:rPr>
              <a:t>, игры созданные своими руками</a:t>
            </a:r>
          </a:p>
          <a:p>
            <a:r>
              <a:rPr lang="ru-RU" altLang="ru-RU" dirty="0" smtClean="0">
                <a:solidFill>
                  <a:srgbClr val="271469"/>
                </a:solidFill>
                <a:latin typeface="Times New Roman" pitchFamily="18" charset="0"/>
                <a:cs typeface="Times New Roman" pitchFamily="18" charset="0"/>
              </a:rPr>
              <a:t>Проекты для педагогов: «Юный пешеход», «</a:t>
            </a:r>
            <a:r>
              <a:rPr lang="ru-RU" altLang="ru-RU" dirty="0" err="1" smtClean="0">
                <a:solidFill>
                  <a:srgbClr val="271469"/>
                </a:solidFill>
                <a:latin typeface="Times New Roman" pitchFamily="18" charset="0"/>
                <a:cs typeface="Times New Roman" pitchFamily="18" charset="0"/>
              </a:rPr>
              <a:t>Автокресло</a:t>
            </a:r>
            <a:r>
              <a:rPr lang="ru-RU" altLang="ru-RU" dirty="0" smtClean="0">
                <a:solidFill>
                  <a:srgbClr val="271469"/>
                </a:solidFill>
                <a:latin typeface="Times New Roman" pitchFamily="18" charset="0"/>
                <a:cs typeface="Times New Roman" pitchFamily="18" charset="0"/>
              </a:rPr>
              <a:t> детям»</a:t>
            </a:r>
          </a:p>
          <a:p>
            <a:endParaRPr lang="ru-RU" altLang="ru-RU" sz="1600" dirty="0" smtClean="0">
              <a:solidFill>
                <a:srgbClr val="271469"/>
              </a:solidFill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286512" y="2571744"/>
            <a:ext cx="2643206" cy="407196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Родительские собрания; «Азбука безопасности»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Участие родителей в проектной деятельности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Совместные экскурсии;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271469"/>
                </a:solidFill>
                <a:latin typeface="Times New Roman" pitchFamily="18" charset="0"/>
                <a:cs typeface="Times New Roman" pitchFamily="18" charset="0"/>
              </a:rPr>
              <a:t> Игра – викторина «Что, Где, Откуда».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3714744" y="2428868"/>
            <a:ext cx="2643206" cy="421484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eaLnBrk="1" hangingPunct="1">
              <a:buFont typeface="Wingdings" pitchFamily="2" charset="2"/>
              <a:buChar char="§"/>
            </a:pPr>
            <a:r>
              <a:rPr lang="ru-RU" altLang="ru-RU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Экскурсии, целевые прогулки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ru-RU" altLang="ru-RU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Игры- развлечения </a:t>
            </a:r>
            <a:endParaRPr lang="ru-RU" dirty="0" smtClean="0">
              <a:solidFill>
                <a:srgbClr val="27166C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ru-RU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 Беседы 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ru-RU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Игры-размышления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ru-RU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Дидактические игры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ru-RU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Сюжетно-ролевые игры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ru-RU" altLang="ru-RU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Проектная деятельность.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ru-RU" altLang="ru-RU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Продуктивные виды деятельности.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ru-RU" altLang="ru-RU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Встречи с представителями ГИБДД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дзаголовок 11"/>
          <p:cNvSpPr>
            <a:spLocks noGrp="1"/>
          </p:cNvSpPr>
          <p:nvPr>
            <p:ph type="subTitle" idx="1"/>
          </p:nvPr>
        </p:nvSpPr>
        <p:spPr>
          <a:xfrm>
            <a:off x="571472" y="3714752"/>
            <a:ext cx="8072494" cy="792088"/>
          </a:xfrm>
        </p:spPr>
        <p:txBody>
          <a:bodyPr/>
          <a:lstStyle/>
          <a:p>
            <a:pPr algn="l">
              <a:buFont typeface="Wingdings" panose="05000000000000000000" pitchFamily="2" charset="2"/>
              <a:buChar char="§"/>
            </a:pPr>
            <a:r>
              <a:rPr lang="ru-RU" sz="1800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 Игры-размышления: «Вышел ты на улицу», «Пешеходы-зверюшки»; </a:t>
            </a:r>
          </a:p>
          <a:p>
            <a:pPr algn="l">
              <a:buFont typeface="Wingdings" panose="05000000000000000000" pitchFamily="2" charset="2"/>
              <a:buChar char="§"/>
            </a:pPr>
            <a:r>
              <a:rPr lang="ru-RU" sz="1800" dirty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Дидактические игры «дорожные знаки», «Светофор»; </a:t>
            </a:r>
          </a:p>
          <a:p>
            <a:pPr algn="l">
              <a:buFont typeface="Wingdings" panose="05000000000000000000" pitchFamily="2" charset="2"/>
              <a:buChar char="§"/>
            </a:pPr>
            <a:r>
              <a:rPr lang="ru-RU" sz="1800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 Сюжетно-ролевые игры «Водитель», «Регулировщик и дорога» и др. </a:t>
            </a:r>
            <a:endParaRPr lang="ru-RU" sz="1800" dirty="0">
              <a:solidFill>
                <a:srgbClr val="27166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14546" y="500043"/>
            <a:ext cx="6429420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ctr">
              <a:defRPr/>
            </a:pPr>
            <a:r>
              <a:rPr lang="ru-RU" altLang="ru-RU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Путешествие по улицам города (знай и выполняй ПДД);</a:t>
            </a:r>
            <a:r>
              <a:rPr lang="ru-RU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 Беседы на темы: «Какие бывают автомобили», «Мы – пассажиры» (о правилах поведения в общественном транспорте)</a:t>
            </a:r>
            <a:endParaRPr lang="ru-RU" altLang="ru-RU" dirty="0" smtClean="0">
              <a:solidFill>
                <a:srgbClr val="27166C"/>
              </a:solidFill>
              <a:latin typeface="Times New Roman" pitchFamily="18" charset="0"/>
              <a:cs typeface="Times New Roman" pitchFamily="18" charset="0"/>
            </a:endParaRPr>
          </a:p>
          <a:p>
            <a:pPr lvl="2">
              <a:defRPr/>
            </a:pPr>
            <a:r>
              <a:rPr lang="ru-RU" altLang="ru-RU" sz="1400" dirty="0" smtClean="0">
                <a:solidFill>
                  <a:srgbClr val="27166C"/>
                </a:solidFill>
              </a:rPr>
              <a:t> </a:t>
            </a:r>
            <a:endParaRPr lang="ru-RU" altLang="ru-RU" dirty="0" smtClean="0">
              <a:solidFill>
                <a:srgbClr val="27166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1472" y="1571612"/>
            <a:ext cx="2375964" cy="1928826"/>
          </a:xfrm>
          <a:custGeom>
            <a:avLst/>
            <a:gdLst>
              <a:gd name="connsiteX0" fmla="*/ 0 w 2581274"/>
              <a:gd name="connsiteY0" fmla="*/ 0 h 2095500"/>
              <a:gd name="connsiteX1" fmla="*/ 2232017 w 2581274"/>
              <a:gd name="connsiteY1" fmla="*/ 0 h 2095500"/>
              <a:gd name="connsiteX2" fmla="*/ 2581274 w 2581274"/>
              <a:gd name="connsiteY2" fmla="*/ 349257 h 2095500"/>
              <a:gd name="connsiteX3" fmla="*/ 2581274 w 2581274"/>
              <a:gd name="connsiteY3" fmla="*/ 2095500 h 2095500"/>
              <a:gd name="connsiteX4" fmla="*/ 349256 w 2581274"/>
              <a:gd name="connsiteY4" fmla="*/ 2095500 h 2095500"/>
              <a:gd name="connsiteX5" fmla="*/ 0 w 2581274"/>
              <a:gd name="connsiteY5" fmla="*/ 1746244 h 209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81274" h="2095500">
                <a:moveTo>
                  <a:pt x="0" y="0"/>
                </a:moveTo>
                <a:lnTo>
                  <a:pt x="2232017" y="0"/>
                </a:lnTo>
                <a:lnTo>
                  <a:pt x="2581274" y="349257"/>
                </a:lnTo>
                <a:lnTo>
                  <a:pt x="2581274" y="2095500"/>
                </a:lnTo>
                <a:lnTo>
                  <a:pt x="349256" y="2095500"/>
                </a:lnTo>
                <a:lnTo>
                  <a:pt x="0" y="1746244"/>
                </a:lnTo>
                <a:close/>
              </a:path>
            </a:pathLst>
          </a:custGeom>
          <a:ln>
            <a:solidFill>
              <a:srgbClr val="27166C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56"/>
          <a:stretch>
            <a:fillRect/>
          </a:stretch>
        </p:blipFill>
        <p:spPr>
          <a:xfrm>
            <a:off x="3500430" y="1857364"/>
            <a:ext cx="2143140" cy="1615906"/>
          </a:xfrm>
          <a:custGeom>
            <a:avLst/>
            <a:gdLst>
              <a:gd name="connsiteX0" fmla="*/ 0 w 2748896"/>
              <a:gd name="connsiteY0" fmla="*/ 0 h 2072640"/>
              <a:gd name="connsiteX1" fmla="*/ 2403664 w 2748896"/>
              <a:gd name="connsiteY1" fmla="*/ 0 h 2072640"/>
              <a:gd name="connsiteX2" fmla="*/ 2748896 w 2748896"/>
              <a:gd name="connsiteY2" fmla="*/ 345232 h 2072640"/>
              <a:gd name="connsiteX3" fmla="*/ 2748896 w 2748896"/>
              <a:gd name="connsiteY3" fmla="*/ 2072640 h 2072640"/>
              <a:gd name="connsiteX4" fmla="*/ 345490 w 2748896"/>
              <a:gd name="connsiteY4" fmla="*/ 2072640 h 2072640"/>
              <a:gd name="connsiteX5" fmla="*/ 0 w 2748896"/>
              <a:gd name="connsiteY5" fmla="*/ 1727150 h 2072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48896" h="2072640">
                <a:moveTo>
                  <a:pt x="0" y="0"/>
                </a:moveTo>
                <a:lnTo>
                  <a:pt x="2403664" y="0"/>
                </a:lnTo>
                <a:lnTo>
                  <a:pt x="2748896" y="345232"/>
                </a:lnTo>
                <a:lnTo>
                  <a:pt x="2748896" y="2072640"/>
                </a:lnTo>
                <a:lnTo>
                  <a:pt x="345490" y="2072640"/>
                </a:lnTo>
                <a:lnTo>
                  <a:pt x="0" y="1727150"/>
                </a:lnTo>
                <a:close/>
              </a:path>
            </a:pathLst>
          </a:custGeom>
          <a:ln>
            <a:solidFill>
              <a:srgbClr val="27166C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00232" y="4857760"/>
            <a:ext cx="2142804" cy="1604701"/>
          </a:xfrm>
          <a:custGeom>
            <a:avLst/>
            <a:gdLst>
              <a:gd name="connsiteX0" fmla="*/ 0 w 2718816"/>
              <a:gd name="connsiteY0" fmla="*/ 0 h 2036064"/>
              <a:gd name="connsiteX1" fmla="*/ 2379465 w 2718816"/>
              <a:gd name="connsiteY1" fmla="*/ 0 h 2036064"/>
              <a:gd name="connsiteX2" fmla="*/ 2718816 w 2718816"/>
              <a:gd name="connsiteY2" fmla="*/ 339351 h 2036064"/>
              <a:gd name="connsiteX3" fmla="*/ 2718816 w 2718816"/>
              <a:gd name="connsiteY3" fmla="*/ 2036064 h 2036064"/>
              <a:gd name="connsiteX4" fmla="*/ 339351 w 2718816"/>
              <a:gd name="connsiteY4" fmla="*/ 2036064 h 2036064"/>
              <a:gd name="connsiteX5" fmla="*/ 0 w 2718816"/>
              <a:gd name="connsiteY5" fmla="*/ 1696713 h 2036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8816" h="2036064">
                <a:moveTo>
                  <a:pt x="0" y="0"/>
                </a:moveTo>
                <a:lnTo>
                  <a:pt x="2379465" y="0"/>
                </a:lnTo>
                <a:lnTo>
                  <a:pt x="2718816" y="339351"/>
                </a:lnTo>
                <a:lnTo>
                  <a:pt x="2718816" y="2036064"/>
                </a:lnTo>
                <a:lnTo>
                  <a:pt x="339351" y="2036064"/>
                </a:lnTo>
                <a:lnTo>
                  <a:pt x="0" y="1696713"/>
                </a:lnTo>
                <a:close/>
              </a:path>
            </a:pathLst>
          </a:custGeom>
          <a:ln>
            <a:solidFill>
              <a:srgbClr val="27166C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72330" y="1571612"/>
            <a:ext cx="1543046" cy="2085197"/>
          </a:xfrm>
          <a:custGeom>
            <a:avLst/>
            <a:gdLst>
              <a:gd name="connsiteX0" fmla="*/ 0 w 2114550"/>
              <a:gd name="connsiteY0" fmla="*/ 0 h 2857500"/>
              <a:gd name="connsiteX1" fmla="*/ 1773185 w 2114550"/>
              <a:gd name="connsiteY1" fmla="*/ 0 h 2857500"/>
              <a:gd name="connsiteX2" fmla="*/ 2114550 w 2114550"/>
              <a:gd name="connsiteY2" fmla="*/ 341365 h 2857500"/>
              <a:gd name="connsiteX3" fmla="*/ 2114550 w 2114550"/>
              <a:gd name="connsiteY3" fmla="*/ 2857500 h 2857500"/>
              <a:gd name="connsiteX4" fmla="*/ 350719 w 2114550"/>
              <a:gd name="connsiteY4" fmla="*/ 2857500 h 2857500"/>
              <a:gd name="connsiteX5" fmla="*/ 0 w 2114550"/>
              <a:gd name="connsiteY5" fmla="*/ 2506781 h 2857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4550" h="2857500">
                <a:moveTo>
                  <a:pt x="0" y="0"/>
                </a:moveTo>
                <a:lnTo>
                  <a:pt x="1773185" y="0"/>
                </a:lnTo>
                <a:lnTo>
                  <a:pt x="2114550" y="341365"/>
                </a:lnTo>
                <a:lnTo>
                  <a:pt x="2114550" y="2857500"/>
                </a:lnTo>
                <a:lnTo>
                  <a:pt x="350719" y="2857500"/>
                </a:lnTo>
                <a:lnTo>
                  <a:pt x="0" y="2506781"/>
                </a:lnTo>
                <a:close/>
              </a:path>
            </a:pathLst>
          </a:custGeom>
          <a:ln>
            <a:solidFill>
              <a:srgbClr val="27166C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4" descr="DSC0126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86314" y="4714884"/>
            <a:ext cx="2276498" cy="1787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562284" y="1120892"/>
            <a:ext cx="828092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>
              <a:defRPr/>
            </a:pPr>
            <a:r>
              <a:rPr lang="ru-RU" sz="1600" b="1" dirty="0" smtClean="0">
                <a:solidFill>
                  <a:srgbClr val="00B0F0"/>
                </a:solidFill>
              </a:rPr>
              <a:t>                                 </a:t>
            </a:r>
            <a:endParaRPr lang="ru-RU" sz="1400" b="1" dirty="0" smtClean="0">
              <a:solidFill>
                <a:srgbClr val="27166C"/>
              </a:solidFill>
            </a:endParaRPr>
          </a:p>
          <a:p>
            <a:pPr lvl="2">
              <a:defRPr/>
            </a:pPr>
            <a:endParaRPr lang="ru-RU" sz="1400" dirty="0" smtClean="0">
              <a:solidFill>
                <a:srgbClr val="27166C"/>
              </a:solidFill>
            </a:endParaRPr>
          </a:p>
          <a:p>
            <a:pPr eaLnBrk="1" hangingPunct="1">
              <a:buFont typeface="Wingdings" pitchFamily="2" charset="2"/>
              <a:buChar char="§"/>
            </a:pPr>
            <a:endParaRPr lang="ru-RU" altLang="ru-RU" sz="1400" dirty="0" smtClean="0">
              <a:solidFill>
                <a:srgbClr val="27166C"/>
              </a:solidFill>
            </a:endParaRPr>
          </a:p>
        </p:txBody>
      </p:sp>
      <p:sp>
        <p:nvSpPr>
          <p:cNvPr id="13" name="Заголовок 9"/>
          <p:cNvSpPr txBox="1">
            <a:spLocks/>
          </p:cNvSpPr>
          <p:nvPr/>
        </p:nvSpPr>
        <p:spPr bwMode="auto">
          <a:xfrm>
            <a:off x="2357422" y="692696"/>
            <a:ext cx="6383146" cy="235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27166C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27166C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400" b="1" u="none" strike="noStrike" kern="1200" cap="none" spc="0" normalizeH="0" baseline="0" noProof="0" dirty="0" smtClean="0">
                <a:ln>
                  <a:noFill/>
                </a:ln>
                <a:solidFill>
                  <a:srgbClr val="27166C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Экскурсии</a:t>
            </a:r>
            <a:endParaRPr kumimoji="0" lang="ru-RU" sz="2400" b="1" u="none" strike="noStrike" kern="1200" cap="none" spc="0" normalizeH="0" baseline="0" noProof="0" dirty="0">
              <a:ln>
                <a:noFill/>
              </a:ln>
              <a:solidFill>
                <a:srgbClr val="27166C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42910" y="1643050"/>
            <a:ext cx="13909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2716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ДОСААФ 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571472" y="2000240"/>
            <a:ext cx="21587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2716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Пожарная часть 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714348" y="2428868"/>
            <a:ext cx="1628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2716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 smtClean="0">
                <a:solidFill>
                  <a:srgbClr val="2716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Библиотека 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714348" y="2928934"/>
            <a:ext cx="10360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2716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Музей 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500034" y="3357562"/>
            <a:ext cx="32832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2716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 smtClean="0">
                <a:solidFill>
                  <a:srgbClr val="2716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</a:t>
            </a:r>
            <a:r>
              <a:rPr lang="ru-RU" b="1" dirty="0">
                <a:solidFill>
                  <a:srgbClr val="2716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прогулки. </a:t>
            </a:r>
            <a:endParaRPr lang="ru-RU" b="1" dirty="0" smtClean="0">
              <a:solidFill>
                <a:srgbClr val="27166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2716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 </a:t>
            </a:r>
            <a:r>
              <a:rPr lang="ru-RU" b="1" dirty="0">
                <a:solidFill>
                  <a:srgbClr val="2716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проезжей части, </a:t>
            </a:r>
            <a:endParaRPr lang="ru-RU" b="1" dirty="0" smtClean="0">
              <a:solidFill>
                <a:srgbClr val="27166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2716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перекрестку</a:t>
            </a:r>
            <a:endParaRPr lang="ru-RU" dirty="0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43240" y="1071546"/>
            <a:ext cx="1599925" cy="2136485"/>
          </a:xfrm>
          <a:custGeom>
            <a:avLst/>
            <a:gdLst>
              <a:gd name="connsiteX0" fmla="*/ 0 w 1999488"/>
              <a:gd name="connsiteY0" fmla="*/ 0 h 2670048"/>
              <a:gd name="connsiteX1" fmla="*/ 1666233 w 1999488"/>
              <a:gd name="connsiteY1" fmla="*/ 0 h 2670048"/>
              <a:gd name="connsiteX2" fmla="*/ 1999488 w 1999488"/>
              <a:gd name="connsiteY2" fmla="*/ 333255 h 2670048"/>
              <a:gd name="connsiteX3" fmla="*/ 1999488 w 1999488"/>
              <a:gd name="connsiteY3" fmla="*/ 2670048 h 2670048"/>
              <a:gd name="connsiteX4" fmla="*/ 333255 w 1999488"/>
              <a:gd name="connsiteY4" fmla="*/ 2670048 h 2670048"/>
              <a:gd name="connsiteX5" fmla="*/ 0 w 1999488"/>
              <a:gd name="connsiteY5" fmla="*/ 2336793 h 2670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9488" h="2670048">
                <a:moveTo>
                  <a:pt x="0" y="0"/>
                </a:moveTo>
                <a:lnTo>
                  <a:pt x="1666233" y="0"/>
                </a:lnTo>
                <a:lnTo>
                  <a:pt x="1999488" y="333255"/>
                </a:lnTo>
                <a:lnTo>
                  <a:pt x="1999488" y="2670048"/>
                </a:lnTo>
                <a:lnTo>
                  <a:pt x="333255" y="2670048"/>
                </a:lnTo>
                <a:lnTo>
                  <a:pt x="0" y="2336793"/>
                </a:lnTo>
                <a:close/>
              </a:path>
            </a:pathLst>
          </a:custGeom>
          <a:ln>
            <a:solidFill>
              <a:srgbClr val="27166C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00760" y="1567154"/>
            <a:ext cx="2367594" cy="1776968"/>
          </a:xfrm>
          <a:custGeom>
            <a:avLst/>
            <a:gdLst>
              <a:gd name="connsiteX0" fmla="*/ 0 w 2834640"/>
              <a:gd name="connsiteY0" fmla="*/ 0 h 2127504"/>
              <a:gd name="connsiteX1" fmla="*/ 2482553 w 2834640"/>
              <a:gd name="connsiteY1" fmla="*/ 0 h 2127504"/>
              <a:gd name="connsiteX2" fmla="*/ 2834640 w 2834640"/>
              <a:gd name="connsiteY2" fmla="*/ 352087 h 2127504"/>
              <a:gd name="connsiteX3" fmla="*/ 2834640 w 2834640"/>
              <a:gd name="connsiteY3" fmla="*/ 2127504 h 2127504"/>
              <a:gd name="connsiteX4" fmla="*/ 355092 w 2834640"/>
              <a:gd name="connsiteY4" fmla="*/ 2127504 h 2127504"/>
              <a:gd name="connsiteX5" fmla="*/ 0 w 2834640"/>
              <a:gd name="connsiteY5" fmla="*/ 1772412 h 2127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34640" h="2127504">
                <a:moveTo>
                  <a:pt x="0" y="0"/>
                </a:moveTo>
                <a:lnTo>
                  <a:pt x="2482553" y="0"/>
                </a:lnTo>
                <a:lnTo>
                  <a:pt x="2834640" y="352087"/>
                </a:lnTo>
                <a:lnTo>
                  <a:pt x="2834640" y="2127504"/>
                </a:lnTo>
                <a:lnTo>
                  <a:pt x="355092" y="2127504"/>
                </a:lnTo>
                <a:lnTo>
                  <a:pt x="0" y="1772412"/>
                </a:lnTo>
                <a:close/>
              </a:path>
            </a:pathLst>
          </a:custGeom>
          <a:ln>
            <a:solidFill>
              <a:srgbClr val="27166C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57488" y="4000504"/>
            <a:ext cx="2667101" cy="2006024"/>
          </a:xfrm>
          <a:custGeom>
            <a:avLst/>
            <a:gdLst>
              <a:gd name="connsiteX0" fmla="*/ 0 w 2852928"/>
              <a:gd name="connsiteY0" fmla="*/ 0 h 2145792"/>
              <a:gd name="connsiteX1" fmla="*/ 2495289 w 2852928"/>
              <a:gd name="connsiteY1" fmla="*/ 0 h 2145792"/>
              <a:gd name="connsiteX2" fmla="*/ 2852928 w 2852928"/>
              <a:gd name="connsiteY2" fmla="*/ 357639 h 2145792"/>
              <a:gd name="connsiteX3" fmla="*/ 2852928 w 2852928"/>
              <a:gd name="connsiteY3" fmla="*/ 2145792 h 2145792"/>
              <a:gd name="connsiteX4" fmla="*/ 357639 w 2852928"/>
              <a:gd name="connsiteY4" fmla="*/ 2145792 h 2145792"/>
              <a:gd name="connsiteX5" fmla="*/ 0 w 2852928"/>
              <a:gd name="connsiteY5" fmla="*/ 1788153 h 2145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52928" h="2145792">
                <a:moveTo>
                  <a:pt x="0" y="0"/>
                </a:moveTo>
                <a:lnTo>
                  <a:pt x="2495289" y="0"/>
                </a:lnTo>
                <a:lnTo>
                  <a:pt x="2852928" y="357639"/>
                </a:lnTo>
                <a:lnTo>
                  <a:pt x="2852928" y="2145792"/>
                </a:lnTo>
                <a:lnTo>
                  <a:pt x="357639" y="2145792"/>
                </a:lnTo>
                <a:lnTo>
                  <a:pt x="0" y="1788153"/>
                </a:lnTo>
                <a:close/>
              </a:path>
            </a:pathLst>
          </a:custGeom>
          <a:ln>
            <a:solidFill>
              <a:srgbClr val="27166C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55"/>
          <a:stretch>
            <a:fillRect/>
          </a:stretch>
        </p:blipFill>
        <p:spPr>
          <a:xfrm>
            <a:off x="6072198" y="3643314"/>
            <a:ext cx="2515364" cy="1881714"/>
          </a:xfrm>
          <a:custGeom>
            <a:avLst/>
            <a:gdLst>
              <a:gd name="connsiteX0" fmla="*/ 0 w 2999232"/>
              <a:gd name="connsiteY0" fmla="*/ 0 h 2243690"/>
              <a:gd name="connsiteX1" fmla="*/ 2625277 w 2999232"/>
              <a:gd name="connsiteY1" fmla="*/ 0 h 2243690"/>
              <a:gd name="connsiteX2" fmla="*/ 2999232 w 2999232"/>
              <a:gd name="connsiteY2" fmla="*/ 373955 h 2243690"/>
              <a:gd name="connsiteX3" fmla="*/ 2999232 w 2999232"/>
              <a:gd name="connsiteY3" fmla="*/ 2243690 h 2243690"/>
              <a:gd name="connsiteX4" fmla="*/ 373956 w 2999232"/>
              <a:gd name="connsiteY4" fmla="*/ 2243690 h 2243690"/>
              <a:gd name="connsiteX5" fmla="*/ 0 w 2999232"/>
              <a:gd name="connsiteY5" fmla="*/ 1869734 h 2243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99232" h="2243690">
                <a:moveTo>
                  <a:pt x="0" y="0"/>
                </a:moveTo>
                <a:lnTo>
                  <a:pt x="2625277" y="0"/>
                </a:lnTo>
                <a:lnTo>
                  <a:pt x="2999232" y="373955"/>
                </a:lnTo>
                <a:lnTo>
                  <a:pt x="2999232" y="2243690"/>
                </a:lnTo>
                <a:lnTo>
                  <a:pt x="373956" y="2243690"/>
                </a:lnTo>
                <a:lnTo>
                  <a:pt x="0" y="1869734"/>
                </a:lnTo>
                <a:close/>
              </a:path>
            </a:pathLst>
          </a:custGeom>
          <a:ln>
            <a:solidFill>
              <a:srgbClr val="27166C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214546" y="500043"/>
            <a:ext cx="61436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>
              <a:defRPr/>
            </a:pPr>
            <a:r>
              <a:rPr lang="ru-RU" sz="2400" b="1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ПРОЕКТНАЯ ДЕЯТЕЛЬНОСТЬ</a:t>
            </a:r>
          </a:p>
        </p:txBody>
      </p:sp>
      <p:sp>
        <p:nvSpPr>
          <p:cNvPr id="13" name="Подзаголовок 11"/>
          <p:cNvSpPr>
            <a:spLocks noGrp="1"/>
          </p:cNvSpPr>
          <p:nvPr>
            <p:ph type="subTitle" idx="1"/>
          </p:nvPr>
        </p:nvSpPr>
        <p:spPr>
          <a:xfrm>
            <a:off x="3071802" y="1285860"/>
            <a:ext cx="3024336" cy="947330"/>
          </a:xfrm>
        </p:spPr>
        <p:txBody>
          <a:bodyPr/>
          <a:lstStyle/>
          <a:p>
            <a:pPr marL="342900" indent="-342900" algn="l">
              <a:buFont typeface="+mj-lt"/>
              <a:buAutoNum type="arabicPeriod"/>
            </a:pPr>
            <a:r>
              <a:rPr lang="ru-RU" sz="1800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Автокресло детям</a:t>
            </a:r>
          </a:p>
          <a:p>
            <a:pPr marL="342900" indent="-342900" algn="l">
              <a:buFont typeface="+mj-lt"/>
              <a:buAutoNum type="arabicPeriod"/>
            </a:pPr>
            <a:r>
              <a:rPr lang="ru-RU" sz="1800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Юный пешеход</a:t>
            </a:r>
          </a:p>
          <a:p>
            <a:pPr marL="342900" indent="-342900" algn="l">
              <a:buFont typeface="+mj-lt"/>
              <a:buAutoNum type="arabicPeriod"/>
            </a:pPr>
            <a:r>
              <a:rPr lang="ru-RU" sz="1800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Азбука дорожного движения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55"/>
          <a:stretch>
            <a:fillRect/>
          </a:stretch>
        </p:blipFill>
        <p:spPr>
          <a:xfrm>
            <a:off x="6072198" y="1500174"/>
            <a:ext cx="2515364" cy="1881714"/>
          </a:xfrm>
          <a:custGeom>
            <a:avLst/>
            <a:gdLst>
              <a:gd name="connsiteX0" fmla="*/ 0 w 2999232"/>
              <a:gd name="connsiteY0" fmla="*/ 0 h 2243690"/>
              <a:gd name="connsiteX1" fmla="*/ 2625277 w 2999232"/>
              <a:gd name="connsiteY1" fmla="*/ 0 h 2243690"/>
              <a:gd name="connsiteX2" fmla="*/ 2999232 w 2999232"/>
              <a:gd name="connsiteY2" fmla="*/ 373955 h 2243690"/>
              <a:gd name="connsiteX3" fmla="*/ 2999232 w 2999232"/>
              <a:gd name="connsiteY3" fmla="*/ 2243690 h 2243690"/>
              <a:gd name="connsiteX4" fmla="*/ 373956 w 2999232"/>
              <a:gd name="connsiteY4" fmla="*/ 2243690 h 2243690"/>
              <a:gd name="connsiteX5" fmla="*/ 0 w 2999232"/>
              <a:gd name="connsiteY5" fmla="*/ 1869734 h 2243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99232" h="2243690">
                <a:moveTo>
                  <a:pt x="0" y="0"/>
                </a:moveTo>
                <a:lnTo>
                  <a:pt x="2625277" y="0"/>
                </a:lnTo>
                <a:lnTo>
                  <a:pt x="2999232" y="373955"/>
                </a:lnTo>
                <a:lnTo>
                  <a:pt x="2999232" y="2243690"/>
                </a:lnTo>
                <a:lnTo>
                  <a:pt x="373956" y="2243690"/>
                </a:lnTo>
                <a:lnTo>
                  <a:pt x="0" y="1869734"/>
                </a:lnTo>
                <a:close/>
              </a:path>
            </a:pathLst>
          </a:custGeom>
          <a:ln>
            <a:solidFill>
              <a:srgbClr val="27166C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 descr="D:\фото\фото ГО 5-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2857496"/>
            <a:ext cx="285752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5" descr="DSC0127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3643314"/>
            <a:ext cx="2879725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дзаголовок 11"/>
          <p:cNvSpPr>
            <a:spLocks noGrp="1"/>
          </p:cNvSpPr>
          <p:nvPr>
            <p:ph type="subTitle" idx="1"/>
          </p:nvPr>
        </p:nvSpPr>
        <p:spPr>
          <a:xfrm>
            <a:off x="539552" y="3129749"/>
            <a:ext cx="4392488" cy="803314"/>
          </a:xfrm>
        </p:spPr>
        <p:txBody>
          <a:bodyPr/>
          <a:lstStyle/>
          <a:p>
            <a:pPr algn="l">
              <a:buFont typeface="Wingdings" panose="05000000000000000000" pitchFamily="2" charset="2"/>
              <a:buChar char="§"/>
            </a:pPr>
            <a:r>
              <a:rPr lang="ru-RU" sz="1800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 Интерактивные  игры;</a:t>
            </a:r>
          </a:p>
          <a:p>
            <a:pPr algn="l">
              <a:buFont typeface="Wingdings" panose="05000000000000000000" pitchFamily="2" charset="2"/>
              <a:buChar char="§"/>
            </a:pPr>
            <a:r>
              <a:rPr lang="ru-RU" sz="1800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Просмотр мультфильмов «Дорожная азбука»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28794" y="3929065"/>
            <a:ext cx="2928958" cy="2294547"/>
          </a:xfrm>
          <a:custGeom>
            <a:avLst/>
            <a:gdLst>
              <a:gd name="connsiteX0" fmla="*/ 0 w 4705350"/>
              <a:gd name="connsiteY0" fmla="*/ 0 h 3686174"/>
              <a:gd name="connsiteX1" fmla="*/ 4090976 w 4705350"/>
              <a:gd name="connsiteY1" fmla="*/ 0 h 3686174"/>
              <a:gd name="connsiteX2" fmla="*/ 4705350 w 4705350"/>
              <a:gd name="connsiteY2" fmla="*/ 614374 h 3686174"/>
              <a:gd name="connsiteX3" fmla="*/ 4705350 w 4705350"/>
              <a:gd name="connsiteY3" fmla="*/ 3686174 h 3686174"/>
              <a:gd name="connsiteX4" fmla="*/ 614375 w 4705350"/>
              <a:gd name="connsiteY4" fmla="*/ 3686174 h 3686174"/>
              <a:gd name="connsiteX5" fmla="*/ 0 w 4705350"/>
              <a:gd name="connsiteY5" fmla="*/ 3071799 h 3686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05350" h="3686174">
                <a:moveTo>
                  <a:pt x="0" y="0"/>
                </a:moveTo>
                <a:lnTo>
                  <a:pt x="4090976" y="0"/>
                </a:lnTo>
                <a:lnTo>
                  <a:pt x="4705350" y="614374"/>
                </a:lnTo>
                <a:lnTo>
                  <a:pt x="4705350" y="3686174"/>
                </a:lnTo>
                <a:lnTo>
                  <a:pt x="614375" y="3686174"/>
                </a:lnTo>
                <a:lnTo>
                  <a:pt x="0" y="3071799"/>
                </a:lnTo>
                <a:close/>
              </a:path>
            </a:pathLst>
          </a:custGeom>
          <a:ln>
            <a:solidFill>
              <a:srgbClr val="27166C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43504" y="3571876"/>
            <a:ext cx="2573208" cy="1928826"/>
          </a:xfrm>
          <a:custGeom>
            <a:avLst/>
            <a:gdLst>
              <a:gd name="connsiteX0" fmla="*/ 0 w 3627120"/>
              <a:gd name="connsiteY0" fmla="*/ 0 h 2718816"/>
              <a:gd name="connsiteX1" fmla="*/ 3173975 w 3627120"/>
              <a:gd name="connsiteY1" fmla="*/ 0 h 2718816"/>
              <a:gd name="connsiteX2" fmla="*/ 3627120 w 3627120"/>
              <a:gd name="connsiteY2" fmla="*/ 453145 h 2718816"/>
              <a:gd name="connsiteX3" fmla="*/ 3627120 w 3627120"/>
              <a:gd name="connsiteY3" fmla="*/ 2718816 h 2718816"/>
              <a:gd name="connsiteX4" fmla="*/ 453145 w 3627120"/>
              <a:gd name="connsiteY4" fmla="*/ 2718816 h 2718816"/>
              <a:gd name="connsiteX5" fmla="*/ 0 w 3627120"/>
              <a:gd name="connsiteY5" fmla="*/ 2265671 h 2718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27120" h="2718816">
                <a:moveTo>
                  <a:pt x="0" y="0"/>
                </a:moveTo>
                <a:lnTo>
                  <a:pt x="3173975" y="0"/>
                </a:lnTo>
                <a:lnTo>
                  <a:pt x="3627120" y="453145"/>
                </a:lnTo>
                <a:lnTo>
                  <a:pt x="3627120" y="2718816"/>
                </a:lnTo>
                <a:lnTo>
                  <a:pt x="453145" y="2718816"/>
                </a:lnTo>
                <a:lnTo>
                  <a:pt x="0" y="2265671"/>
                </a:lnTo>
                <a:close/>
              </a:path>
            </a:pathLst>
          </a:custGeom>
          <a:ln>
            <a:solidFill>
              <a:srgbClr val="27166C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4" name="Подзаголовок 11"/>
          <p:cNvSpPr txBox="1">
            <a:spLocks/>
          </p:cNvSpPr>
          <p:nvPr/>
        </p:nvSpPr>
        <p:spPr bwMode="auto">
          <a:xfrm>
            <a:off x="4286248" y="1214422"/>
            <a:ext cx="3686829" cy="288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Font typeface="Wingdings" panose="05000000000000000000" pitchFamily="2" charset="2"/>
              <a:buChar char="§"/>
            </a:pPr>
            <a:r>
              <a:rPr lang="ru-RU" sz="1800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 Изо деятельность.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2571736" y="571480"/>
            <a:ext cx="58402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algn="ctr">
              <a:defRPr/>
            </a:pPr>
            <a:r>
              <a:rPr lang="ru-RU" b="1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ПРОДУКТИВНЫЕ ВИДЫ ДЕЯТЕЛЬНОСТИ</a:t>
            </a: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5720" y="1714488"/>
            <a:ext cx="1857388" cy="1390901"/>
          </a:xfrm>
          <a:custGeom>
            <a:avLst/>
            <a:gdLst>
              <a:gd name="connsiteX0" fmla="*/ 0 w 2645664"/>
              <a:gd name="connsiteY0" fmla="*/ 0 h 1981200"/>
              <a:gd name="connsiteX1" fmla="*/ 2315457 w 2645664"/>
              <a:gd name="connsiteY1" fmla="*/ 0 h 1981200"/>
              <a:gd name="connsiteX2" fmla="*/ 2645664 w 2645664"/>
              <a:gd name="connsiteY2" fmla="*/ 330207 h 1981200"/>
              <a:gd name="connsiteX3" fmla="*/ 2645664 w 2645664"/>
              <a:gd name="connsiteY3" fmla="*/ 1981200 h 1981200"/>
              <a:gd name="connsiteX4" fmla="*/ 330207 w 2645664"/>
              <a:gd name="connsiteY4" fmla="*/ 1981200 h 1981200"/>
              <a:gd name="connsiteX5" fmla="*/ 0 w 2645664"/>
              <a:gd name="connsiteY5" fmla="*/ 1650993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45664" h="1981200">
                <a:moveTo>
                  <a:pt x="0" y="0"/>
                </a:moveTo>
                <a:lnTo>
                  <a:pt x="2315457" y="0"/>
                </a:lnTo>
                <a:lnTo>
                  <a:pt x="2645664" y="330207"/>
                </a:lnTo>
                <a:lnTo>
                  <a:pt x="2645664" y="1981200"/>
                </a:lnTo>
                <a:lnTo>
                  <a:pt x="330207" y="1981200"/>
                </a:lnTo>
                <a:lnTo>
                  <a:pt x="0" y="1650993"/>
                </a:lnTo>
                <a:close/>
              </a:path>
            </a:pathLst>
          </a:custGeom>
          <a:ln>
            <a:solidFill>
              <a:srgbClr val="27166C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514"/>
          <a:stretch>
            <a:fillRect/>
          </a:stretch>
        </p:blipFill>
        <p:spPr>
          <a:xfrm>
            <a:off x="2571736" y="1000108"/>
            <a:ext cx="1643074" cy="2182821"/>
          </a:xfrm>
          <a:custGeom>
            <a:avLst/>
            <a:gdLst>
              <a:gd name="connsiteX0" fmla="*/ 0 w 1999488"/>
              <a:gd name="connsiteY0" fmla="*/ 0 h 2656318"/>
              <a:gd name="connsiteX1" fmla="*/ 1666233 w 1999488"/>
              <a:gd name="connsiteY1" fmla="*/ 0 h 2656318"/>
              <a:gd name="connsiteX2" fmla="*/ 1999488 w 1999488"/>
              <a:gd name="connsiteY2" fmla="*/ 333255 h 2656318"/>
              <a:gd name="connsiteX3" fmla="*/ 1999488 w 1999488"/>
              <a:gd name="connsiteY3" fmla="*/ 2656318 h 2656318"/>
              <a:gd name="connsiteX4" fmla="*/ 333255 w 1999488"/>
              <a:gd name="connsiteY4" fmla="*/ 2656318 h 2656318"/>
              <a:gd name="connsiteX5" fmla="*/ 0 w 1999488"/>
              <a:gd name="connsiteY5" fmla="*/ 2323063 h 265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9488" h="2656318">
                <a:moveTo>
                  <a:pt x="0" y="0"/>
                </a:moveTo>
                <a:lnTo>
                  <a:pt x="1666233" y="0"/>
                </a:lnTo>
                <a:lnTo>
                  <a:pt x="1999488" y="333255"/>
                </a:lnTo>
                <a:lnTo>
                  <a:pt x="1999488" y="2656318"/>
                </a:lnTo>
                <a:lnTo>
                  <a:pt x="333255" y="2656318"/>
                </a:lnTo>
                <a:lnTo>
                  <a:pt x="0" y="2323063"/>
                </a:lnTo>
                <a:close/>
              </a:path>
            </a:pathLst>
          </a:custGeom>
          <a:ln>
            <a:solidFill>
              <a:srgbClr val="27166C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72198" y="1571612"/>
            <a:ext cx="2569893" cy="1928826"/>
          </a:xfrm>
          <a:custGeom>
            <a:avLst/>
            <a:gdLst>
              <a:gd name="connsiteX0" fmla="*/ 0 w 2785872"/>
              <a:gd name="connsiteY0" fmla="*/ 0 h 2090928"/>
              <a:gd name="connsiteX1" fmla="*/ 2437377 w 2785872"/>
              <a:gd name="connsiteY1" fmla="*/ 0 h 2090928"/>
              <a:gd name="connsiteX2" fmla="*/ 2785872 w 2785872"/>
              <a:gd name="connsiteY2" fmla="*/ 348495 h 2090928"/>
              <a:gd name="connsiteX3" fmla="*/ 2785872 w 2785872"/>
              <a:gd name="connsiteY3" fmla="*/ 2090928 h 2090928"/>
              <a:gd name="connsiteX4" fmla="*/ 348495 w 2785872"/>
              <a:gd name="connsiteY4" fmla="*/ 2090928 h 2090928"/>
              <a:gd name="connsiteX5" fmla="*/ 0 w 2785872"/>
              <a:gd name="connsiteY5" fmla="*/ 1742433 h 2090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85872" h="2090928">
                <a:moveTo>
                  <a:pt x="0" y="0"/>
                </a:moveTo>
                <a:lnTo>
                  <a:pt x="2437377" y="0"/>
                </a:lnTo>
                <a:lnTo>
                  <a:pt x="2785872" y="348495"/>
                </a:lnTo>
                <a:lnTo>
                  <a:pt x="2785872" y="2090928"/>
                </a:lnTo>
                <a:lnTo>
                  <a:pt x="348495" y="2090928"/>
                </a:lnTo>
                <a:lnTo>
                  <a:pt x="0" y="1742433"/>
                </a:lnTo>
                <a:close/>
              </a:path>
            </a:pathLst>
          </a:custGeom>
          <a:ln>
            <a:solidFill>
              <a:srgbClr val="27166C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4290386483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дзаголовок 11"/>
          <p:cNvSpPr>
            <a:spLocks noGrp="1"/>
          </p:cNvSpPr>
          <p:nvPr>
            <p:ph type="subTitle" idx="1"/>
          </p:nvPr>
        </p:nvSpPr>
        <p:spPr>
          <a:xfrm>
            <a:off x="539552" y="3129749"/>
            <a:ext cx="4392488" cy="803314"/>
          </a:xfrm>
        </p:spPr>
        <p:txBody>
          <a:bodyPr/>
          <a:lstStyle/>
          <a:p>
            <a:pPr algn="l">
              <a:buFont typeface="Wingdings" panose="05000000000000000000" pitchFamily="2" charset="2"/>
              <a:buChar char="§"/>
            </a:pPr>
            <a:r>
              <a:rPr lang="ru-RU" sz="1400" dirty="0" smtClean="0">
                <a:solidFill>
                  <a:srgbClr val="2716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034" y="1857364"/>
            <a:ext cx="2714644" cy="2223942"/>
          </a:xfrm>
          <a:custGeom>
            <a:avLst/>
            <a:gdLst>
              <a:gd name="connsiteX0" fmla="*/ 0 w 2160240"/>
              <a:gd name="connsiteY0" fmla="*/ 0 h 1769752"/>
              <a:gd name="connsiteX1" fmla="*/ 1865275 w 2160240"/>
              <a:gd name="connsiteY1" fmla="*/ 0 h 1769752"/>
              <a:gd name="connsiteX2" fmla="*/ 2160240 w 2160240"/>
              <a:gd name="connsiteY2" fmla="*/ 294965 h 1769752"/>
              <a:gd name="connsiteX3" fmla="*/ 2160240 w 2160240"/>
              <a:gd name="connsiteY3" fmla="*/ 1769752 h 1769752"/>
              <a:gd name="connsiteX4" fmla="*/ 294965 w 2160240"/>
              <a:gd name="connsiteY4" fmla="*/ 1769752 h 1769752"/>
              <a:gd name="connsiteX5" fmla="*/ 0 w 2160240"/>
              <a:gd name="connsiteY5" fmla="*/ 1474787 h 1769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60240" h="1769752">
                <a:moveTo>
                  <a:pt x="0" y="0"/>
                </a:moveTo>
                <a:lnTo>
                  <a:pt x="1865275" y="0"/>
                </a:lnTo>
                <a:lnTo>
                  <a:pt x="2160240" y="294965"/>
                </a:lnTo>
                <a:lnTo>
                  <a:pt x="2160240" y="1769752"/>
                </a:lnTo>
                <a:lnTo>
                  <a:pt x="294965" y="1769752"/>
                </a:lnTo>
                <a:lnTo>
                  <a:pt x="0" y="1474787"/>
                </a:lnTo>
                <a:close/>
              </a:path>
            </a:pathLst>
          </a:custGeom>
          <a:ln>
            <a:solidFill>
              <a:srgbClr val="27166C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00430" y="1571612"/>
            <a:ext cx="2714644" cy="2074256"/>
          </a:xfrm>
          <a:custGeom>
            <a:avLst/>
            <a:gdLst>
              <a:gd name="connsiteX0" fmla="*/ 0 w 3139440"/>
              <a:gd name="connsiteY0" fmla="*/ 0 h 1993392"/>
              <a:gd name="connsiteX1" fmla="*/ 2807201 w 3139440"/>
              <a:gd name="connsiteY1" fmla="*/ 0 h 1993392"/>
              <a:gd name="connsiteX2" fmla="*/ 3139440 w 3139440"/>
              <a:gd name="connsiteY2" fmla="*/ 332239 h 1993392"/>
              <a:gd name="connsiteX3" fmla="*/ 3139440 w 3139440"/>
              <a:gd name="connsiteY3" fmla="*/ 1993392 h 1993392"/>
              <a:gd name="connsiteX4" fmla="*/ 332239 w 3139440"/>
              <a:gd name="connsiteY4" fmla="*/ 1993392 h 1993392"/>
              <a:gd name="connsiteX5" fmla="*/ 0 w 3139440"/>
              <a:gd name="connsiteY5" fmla="*/ 1661153 h 1993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39440" h="1993392">
                <a:moveTo>
                  <a:pt x="0" y="0"/>
                </a:moveTo>
                <a:lnTo>
                  <a:pt x="2807201" y="0"/>
                </a:lnTo>
                <a:lnTo>
                  <a:pt x="3139440" y="332239"/>
                </a:lnTo>
                <a:lnTo>
                  <a:pt x="3139440" y="1993392"/>
                </a:lnTo>
                <a:lnTo>
                  <a:pt x="332239" y="1993392"/>
                </a:lnTo>
                <a:lnTo>
                  <a:pt x="0" y="1661153"/>
                </a:lnTo>
                <a:close/>
              </a:path>
            </a:pathLst>
          </a:custGeom>
          <a:ln>
            <a:solidFill>
              <a:srgbClr val="27166C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2428860" y="571480"/>
            <a:ext cx="50720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2716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Изготовление </a:t>
            </a:r>
            <a:r>
              <a:rPr lang="ru-RU" sz="2400" dirty="0" err="1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летбуков</a:t>
            </a:r>
            <a:r>
              <a:rPr lang="ru-RU" sz="2400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, игровых , дидактических пособий.</a:t>
            </a:r>
          </a:p>
        </p:txBody>
      </p:sp>
      <p:pic>
        <p:nvPicPr>
          <p:cNvPr id="40962" name="Picture 2" descr="C:\Users\user\Desktop\detsad-1702606-155502014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00232" y="4214818"/>
            <a:ext cx="2857498" cy="2142065"/>
          </a:xfrm>
          <a:prstGeom prst="rect">
            <a:avLst/>
          </a:prstGeom>
          <a:noFill/>
        </p:spPr>
      </p:pic>
      <p:pic>
        <p:nvPicPr>
          <p:cNvPr id="18" name="Рисунок 17" descr="C:\Users\user\Desktop\1640764452_2-abrakadabra-fun-p-letbuk-po-pdd-dlya-doshkolnikov-obrazovani-3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57818" y="3857628"/>
            <a:ext cx="3254375" cy="1830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290386483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Box 1"/>
          <p:cNvSpPr txBox="1">
            <a:spLocks noChangeArrowheads="1"/>
          </p:cNvSpPr>
          <p:nvPr/>
        </p:nvSpPr>
        <p:spPr bwMode="auto">
          <a:xfrm>
            <a:off x="2339752" y="764704"/>
            <a:ext cx="631903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2800" dirty="0" smtClean="0"/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педагогами</a:t>
            </a:r>
            <a:endParaRPr lang="ru-RU" altLang="ru-RU" sz="2400" dirty="0">
              <a:latin typeface="Arial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28794" y="1071546"/>
            <a:ext cx="64294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271469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dirty="0" smtClean="0">
                <a:solidFill>
                  <a:srgbClr val="271469"/>
                </a:solidFill>
                <a:latin typeface="Times New Roman" pitchFamily="18" charset="0"/>
                <a:cs typeface="Times New Roman" pitchFamily="18" charset="0"/>
              </a:rPr>
              <a:t>Показ педагогам развлечение с детьми: «Путешествие по улицам города»;</a:t>
            </a:r>
          </a:p>
          <a:p>
            <a:r>
              <a:rPr lang="ru-RU" altLang="ru-RU" dirty="0" smtClean="0">
                <a:solidFill>
                  <a:srgbClr val="271469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altLang="ru-RU" dirty="0" smtClean="0">
                <a:solidFill>
                  <a:srgbClr val="271469"/>
                </a:solidFill>
                <a:latin typeface="Times New Roman" pitchFamily="18" charset="0"/>
                <a:cs typeface="Times New Roman" pitchFamily="18" charset="0"/>
              </a:rPr>
              <a:t>Проекты: «Юный пешеход», «</a:t>
            </a:r>
            <a:r>
              <a:rPr lang="ru-RU" altLang="ru-RU" dirty="0" err="1" smtClean="0">
                <a:solidFill>
                  <a:srgbClr val="271469"/>
                </a:solidFill>
                <a:latin typeface="Times New Roman" pitchFamily="18" charset="0"/>
                <a:cs typeface="Times New Roman" pitchFamily="18" charset="0"/>
              </a:rPr>
              <a:t>Автокресло</a:t>
            </a:r>
            <a:r>
              <a:rPr lang="ru-RU" altLang="ru-RU" dirty="0" smtClean="0">
                <a:solidFill>
                  <a:srgbClr val="271469"/>
                </a:solidFill>
                <a:latin typeface="Times New Roman" pitchFamily="18" charset="0"/>
                <a:cs typeface="Times New Roman" pitchFamily="18" charset="0"/>
              </a:rPr>
              <a:t> детям»</a:t>
            </a:r>
          </a:p>
          <a:p>
            <a:endParaRPr lang="ru-RU" altLang="ru-RU" dirty="0" smtClean="0">
              <a:solidFill>
                <a:srgbClr val="27146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355" y="2786058"/>
            <a:ext cx="2884605" cy="314327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5" name="Picture 5" descr="DSCN624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3357562"/>
            <a:ext cx="3032118" cy="227443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2339752" y="692696"/>
            <a:ext cx="631903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2800" dirty="0" smtClean="0"/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Сотрудничество с семьей</a:t>
            </a:r>
            <a:endParaRPr lang="ru-RU" altLang="ru-RU" sz="2400" dirty="0">
              <a:latin typeface="Arial" charset="0"/>
            </a:endParaRPr>
          </a:p>
        </p:txBody>
      </p:sp>
      <p:sp>
        <p:nvSpPr>
          <p:cNvPr id="11" name="Подзаголовок 11"/>
          <p:cNvSpPr txBox="1">
            <a:spLocks/>
          </p:cNvSpPr>
          <p:nvPr/>
        </p:nvSpPr>
        <p:spPr>
          <a:xfrm>
            <a:off x="714348" y="1571612"/>
            <a:ext cx="8208912" cy="133379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ru-RU" sz="1800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Родительские собрания; «Азбука безопасности»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1800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Консультации «Ваш ребенок на улице», «Родителям о безопасности дорожного движения;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1800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Совместные экскурсии;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1800" dirty="0" smtClean="0">
                <a:solidFill>
                  <a:srgbClr val="271469"/>
                </a:solidFill>
                <a:latin typeface="Times New Roman" pitchFamily="18" charset="0"/>
                <a:cs typeface="Times New Roman" pitchFamily="18" charset="0"/>
              </a:rPr>
              <a:t>Игра – викторина «Что, Где, Откуда».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43041" y="3286124"/>
            <a:ext cx="3179293" cy="2643206"/>
          </a:xfrm>
          <a:custGeom>
            <a:avLst/>
            <a:gdLst>
              <a:gd name="connsiteX0" fmla="*/ 0 w 4067174"/>
              <a:gd name="connsiteY0" fmla="*/ 0 h 3381374"/>
              <a:gd name="connsiteX1" fmla="*/ 3503601 w 4067174"/>
              <a:gd name="connsiteY1" fmla="*/ 0 h 3381374"/>
              <a:gd name="connsiteX2" fmla="*/ 4067174 w 4067174"/>
              <a:gd name="connsiteY2" fmla="*/ 563573 h 3381374"/>
              <a:gd name="connsiteX3" fmla="*/ 4067174 w 4067174"/>
              <a:gd name="connsiteY3" fmla="*/ 3381374 h 3381374"/>
              <a:gd name="connsiteX4" fmla="*/ 563573 w 4067174"/>
              <a:gd name="connsiteY4" fmla="*/ 3381374 h 3381374"/>
              <a:gd name="connsiteX5" fmla="*/ 0 w 4067174"/>
              <a:gd name="connsiteY5" fmla="*/ 2817801 h 3381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67174" h="3381374">
                <a:moveTo>
                  <a:pt x="0" y="0"/>
                </a:moveTo>
                <a:lnTo>
                  <a:pt x="3503601" y="0"/>
                </a:lnTo>
                <a:lnTo>
                  <a:pt x="4067174" y="563573"/>
                </a:lnTo>
                <a:lnTo>
                  <a:pt x="4067174" y="3381374"/>
                </a:lnTo>
                <a:lnTo>
                  <a:pt x="563573" y="3381374"/>
                </a:lnTo>
                <a:lnTo>
                  <a:pt x="0" y="2817801"/>
                </a:lnTo>
                <a:close/>
              </a:path>
            </a:pathLst>
          </a:custGeom>
          <a:ln>
            <a:solidFill>
              <a:srgbClr val="27166C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0628" y="2643182"/>
            <a:ext cx="3336094" cy="2500330"/>
          </a:xfrm>
          <a:custGeom>
            <a:avLst/>
            <a:gdLst>
              <a:gd name="connsiteX0" fmla="*/ 0 w 2920236"/>
              <a:gd name="connsiteY0" fmla="*/ 0 h 2188654"/>
              <a:gd name="connsiteX1" fmla="*/ 2555453 w 2920236"/>
              <a:gd name="connsiteY1" fmla="*/ 0 h 2188654"/>
              <a:gd name="connsiteX2" fmla="*/ 2920236 w 2920236"/>
              <a:gd name="connsiteY2" fmla="*/ 364783 h 2188654"/>
              <a:gd name="connsiteX3" fmla="*/ 2920236 w 2920236"/>
              <a:gd name="connsiteY3" fmla="*/ 2188654 h 2188654"/>
              <a:gd name="connsiteX4" fmla="*/ 364782 w 2920236"/>
              <a:gd name="connsiteY4" fmla="*/ 2188654 h 2188654"/>
              <a:gd name="connsiteX5" fmla="*/ 0 w 2920236"/>
              <a:gd name="connsiteY5" fmla="*/ 1823872 h 2188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20236" h="2188654">
                <a:moveTo>
                  <a:pt x="0" y="0"/>
                </a:moveTo>
                <a:lnTo>
                  <a:pt x="2555453" y="0"/>
                </a:lnTo>
                <a:lnTo>
                  <a:pt x="2920236" y="364783"/>
                </a:lnTo>
                <a:lnTo>
                  <a:pt x="2920236" y="2188654"/>
                </a:lnTo>
                <a:lnTo>
                  <a:pt x="364782" y="2188654"/>
                </a:lnTo>
                <a:lnTo>
                  <a:pt x="0" y="1823872"/>
                </a:lnTo>
                <a:close/>
              </a:path>
            </a:pathLst>
          </a:custGeom>
          <a:ln>
            <a:solidFill>
              <a:srgbClr val="27166C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2339752" y="692696"/>
            <a:ext cx="631903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2800" dirty="0" smtClean="0"/>
              <a:t> </a:t>
            </a:r>
            <a:endParaRPr lang="ru-RU" altLang="ru-RU" sz="1800" dirty="0">
              <a:latin typeface="Arial" charset="0"/>
            </a:endParaRPr>
          </a:p>
        </p:txBody>
      </p:sp>
      <p:sp>
        <p:nvSpPr>
          <p:cNvPr id="11" name="Подзаголовок 11"/>
          <p:cNvSpPr txBox="1">
            <a:spLocks/>
          </p:cNvSpPr>
          <p:nvPr/>
        </p:nvSpPr>
        <p:spPr>
          <a:xfrm>
            <a:off x="935088" y="1571612"/>
            <a:ext cx="8208912" cy="133379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endParaRPr lang="ru-RU" sz="1800" dirty="0" smtClean="0">
              <a:solidFill>
                <a:srgbClr val="27146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285984" y="357166"/>
            <a:ext cx="6429421" cy="75820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alt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этап- </a:t>
            </a:r>
            <a:r>
              <a:rPr lang="ru-RU" alt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итогово</a:t>
            </a:r>
            <a:r>
              <a:rPr lang="ru-RU" alt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alt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обобщающий (выводы, обобщения, определение </a:t>
            </a:r>
            <a:r>
              <a:rPr lang="ru-RU" alt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перспективы)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357158" y="1071546"/>
            <a:ext cx="2415654" cy="547451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Воспитатели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3071802" y="1214422"/>
            <a:ext cx="2728701" cy="57150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Дети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215074" y="1285860"/>
            <a:ext cx="2511188" cy="6549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Родители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1285852" y="2214554"/>
            <a:ext cx="218364" cy="229465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4429124" y="1857364"/>
            <a:ext cx="218364" cy="229465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7500958" y="2071678"/>
            <a:ext cx="218364" cy="229465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85720" y="1643050"/>
            <a:ext cx="3429024" cy="485778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Пополнение методического кабинета методическими разработками </a:t>
            </a:r>
            <a:r>
              <a:rPr lang="ru-RU" alt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основам безопасного поведения на улице.</a:t>
            </a:r>
            <a:endParaRPr lang="ru-RU" alt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</a:t>
            </a: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alt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дид.пособиями</a:t>
            </a: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играми по данной теме.</a:t>
            </a:r>
          </a:p>
          <a:p>
            <a:r>
              <a:rPr lang="ru-RU" altLang="ru-RU" dirty="0" smtClean="0">
                <a:solidFill>
                  <a:srgbClr val="271469"/>
                </a:solidFill>
                <a:latin typeface="Times New Roman" pitchFamily="18" charset="0"/>
                <a:cs typeface="Times New Roman" pitchFamily="18" charset="0"/>
              </a:rPr>
              <a:t>Презентация для педагогов  опыта по теме</a:t>
            </a:r>
            <a:r>
              <a:rPr lang="ru-RU" alt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i="1" dirty="0" smtClean="0">
                <a:solidFill>
                  <a:srgbClr val="271469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altLang="ru-RU" dirty="0" smtClean="0">
                <a:solidFill>
                  <a:srgbClr val="271469"/>
                </a:solidFill>
                <a:latin typeface="Times New Roman" pitchFamily="18" charset="0"/>
                <a:cs typeface="Times New Roman" pitchFamily="18" charset="0"/>
              </a:rPr>
              <a:t>Формирование у детей старшего дошкольного возраста навыков безопасного поведения через ознакомление с правилами дорожного движения»</a:t>
            </a:r>
          </a:p>
          <a:p>
            <a:r>
              <a:rPr lang="ru-RU" alt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Публикации </a:t>
            </a: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сайте ДОУ</a:t>
            </a:r>
            <a:r>
              <a:rPr lang="ru-RU" alt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ru-RU" alt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500430" y="2428844"/>
            <a:ext cx="2857520" cy="400055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alt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и проведение РОД.</a:t>
            </a:r>
          </a:p>
          <a:p>
            <a:r>
              <a:rPr lang="ru-RU" dirty="0" smtClean="0">
                <a:solidFill>
                  <a:srgbClr val="241A62"/>
                </a:solidFill>
                <a:latin typeface="Times New Roman" pitchFamily="18" charset="0"/>
                <a:cs typeface="Times New Roman" pitchFamily="18" charset="0"/>
              </a:rPr>
              <a:t>КВН: « Знатоки правил дорожного движения»</a:t>
            </a:r>
          </a:p>
          <a:p>
            <a:r>
              <a:rPr lang="ru-RU" altLang="ru-RU" dirty="0" smtClean="0">
                <a:solidFill>
                  <a:srgbClr val="241A62"/>
                </a:solidFill>
                <a:latin typeface="Times New Roman" pitchFamily="18" charset="0"/>
                <a:cs typeface="Times New Roman" pitchFamily="18" charset="0"/>
                <a:hlinkClick r:id="rId3" action="ppaction://hlinkfile"/>
              </a:rPr>
              <a:t>Квест-игры</a:t>
            </a:r>
            <a:r>
              <a:rPr lang="ru-RU" altLang="ru-RU" dirty="0" smtClean="0">
                <a:solidFill>
                  <a:srgbClr val="241A6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altLang="ru-RU" dirty="0" smtClean="0">
                <a:solidFill>
                  <a:srgbClr val="241A62"/>
                </a:solidFill>
                <a:latin typeface="Times New Roman" pitchFamily="18" charset="0"/>
                <a:cs typeface="Times New Roman" pitchFamily="18" charset="0"/>
              </a:rPr>
              <a:t>Проведение итоговой диагностики.</a:t>
            </a:r>
          </a:p>
          <a:p>
            <a:endParaRPr lang="ru-RU" altLang="ru-RU" dirty="0" smtClean="0">
              <a:solidFill>
                <a:srgbClr val="241A6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dirty="0" smtClean="0">
              <a:solidFill>
                <a:srgbClr val="241A6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429388" y="2428868"/>
            <a:ext cx="2500330" cy="414340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anose="05000000000000000000" pitchFamily="2" charset="2"/>
              <a:buChar char="§"/>
            </a:pPr>
            <a:endParaRPr lang="ru-RU" dirty="0" smtClean="0">
              <a:solidFill>
                <a:srgbClr val="2714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271469"/>
                </a:solidFill>
                <a:latin typeface="Times New Roman" pitchFamily="18" charset="0"/>
                <a:cs typeface="Times New Roman" pitchFamily="18" charset="0"/>
              </a:rPr>
              <a:t>Фотовыставка «Мы за безопасное движение».</a:t>
            </a:r>
          </a:p>
          <a:p>
            <a:r>
              <a:rPr lang="ru-RU" dirty="0" smtClean="0">
                <a:solidFill>
                  <a:srgbClr val="271469"/>
                </a:solidFill>
                <a:latin typeface="Times New Roman" pitchFamily="18" charset="0"/>
                <a:cs typeface="Times New Roman" pitchFamily="18" charset="0"/>
              </a:rPr>
              <a:t>Конкурс «Безопасные дороги, глазами детей»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Конкурс стихов по ПДД.</a:t>
            </a:r>
          </a:p>
          <a:p>
            <a:endParaRPr lang="ru-RU" dirty="0" smtClean="0">
              <a:solidFill>
                <a:srgbClr val="27146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1"/>
          <p:cNvSpPr txBox="1">
            <a:spLocks noChangeArrowheads="1"/>
          </p:cNvSpPr>
          <p:nvPr/>
        </p:nvSpPr>
        <p:spPr bwMode="auto">
          <a:xfrm>
            <a:off x="2267744" y="332656"/>
            <a:ext cx="6500858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ru-RU" alt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alt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Формирование у детей старшего дошкольного возраста навыков безопасного поведения через ознакомление с правилами дорожного движения</a:t>
            </a:r>
            <a:r>
              <a:rPr lang="ru-RU" alt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alt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altLang="ru-RU" sz="2400" b="1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549" r="3135"/>
          <a:stretch>
            <a:fillRect/>
          </a:stretch>
        </p:blipFill>
        <p:spPr>
          <a:xfrm>
            <a:off x="1785918" y="2214554"/>
            <a:ext cx="5328592" cy="3187250"/>
          </a:xfrm>
          <a:custGeom>
            <a:avLst/>
            <a:gdLst>
              <a:gd name="connsiteX0" fmla="*/ 531219 w 5328592"/>
              <a:gd name="connsiteY0" fmla="*/ 0 h 3187250"/>
              <a:gd name="connsiteX1" fmla="*/ 5328592 w 5328592"/>
              <a:gd name="connsiteY1" fmla="*/ 0 h 3187250"/>
              <a:gd name="connsiteX2" fmla="*/ 5328592 w 5328592"/>
              <a:gd name="connsiteY2" fmla="*/ 2656031 h 3187250"/>
              <a:gd name="connsiteX3" fmla="*/ 4797373 w 5328592"/>
              <a:gd name="connsiteY3" fmla="*/ 3187250 h 3187250"/>
              <a:gd name="connsiteX4" fmla="*/ 0 w 5328592"/>
              <a:gd name="connsiteY4" fmla="*/ 3187250 h 3187250"/>
              <a:gd name="connsiteX5" fmla="*/ 0 w 5328592"/>
              <a:gd name="connsiteY5" fmla="*/ 531219 h 3187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28592" h="3187250">
                <a:moveTo>
                  <a:pt x="531219" y="0"/>
                </a:moveTo>
                <a:lnTo>
                  <a:pt x="5328592" y="0"/>
                </a:lnTo>
                <a:lnTo>
                  <a:pt x="5328592" y="2656031"/>
                </a:lnTo>
                <a:lnTo>
                  <a:pt x="4797373" y="3187250"/>
                </a:lnTo>
                <a:lnTo>
                  <a:pt x="0" y="3187250"/>
                </a:lnTo>
                <a:lnTo>
                  <a:pt x="0" y="531219"/>
                </a:lnTo>
                <a:close/>
              </a:path>
            </a:pathLst>
          </a:custGeom>
          <a:ln w="9525">
            <a:solidFill>
              <a:srgbClr val="27166C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 rot="10800000" flipV="1">
            <a:off x="2143108" y="5500701"/>
            <a:ext cx="43577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МБДОУ детский сад №17 «Ёлочка» </a:t>
            </a:r>
            <a:endParaRPr lang="ru-RU" alt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Кулебаки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428596" y="4071942"/>
            <a:ext cx="21431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2800" dirty="0" smtClean="0"/>
              <a:t> </a:t>
            </a:r>
            <a:endParaRPr lang="ru-RU" altLang="ru-RU" sz="1800" dirty="0">
              <a:latin typeface="Arial" charset="0"/>
            </a:endParaRPr>
          </a:p>
        </p:txBody>
      </p:sp>
      <p:sp>
        <p:nvSpPr>
          <p:cNvPr id="11" name="Подзаголовок 11"/>
          <p:cNvSpPr txBox="1">
            <a:spLocks/>
          </p:cNvSpPr>
          <p:nvPr/>
        </p:nvSpPr>
        <p:spPr>
          <a:xfrm>
            <a:off x="935088" y="1571612"/>
            <a:ext cx="8208912" cy="133379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endParaRPr lang="ru-RU" sz="1800" dirty="0" smtClean="0">
              <a:solidFill>
                <a:srgbClr val="27146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357422" y="365125"/>
            <a:ext cx="6286544" cy="134936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anose="05000000000000000000" pitchFamily="2" charset="2"/>
              <a:buChar char="§"/>
            </a:pPr>
            <a:r>
              <a:rPr lang="ru-RU" b="1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Оформление картотек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        - картотека загадок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        - картотека подвижных игр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        - картотека дидактических и развивающих игр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        - </a:t>
            </a:r>
            <a:r>
              <a:rPr lang="ru-RU" dirty="0" err="1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медиатека</a:t>
            </a:r>
            <a:endParaRPr lang="ru-RU" dirty="0" smtClean="0">
              <a:solidFill>
                <a:srgbClr val="27166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28596" y="1785926"/>
            <a:ext cx="2643206" cy="54927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altLang="ru-RU" dirty="0" smtClean="0">
                <a:solidFill>
                  <a:srgbClr val="241A62"/>
                </a:solidFill>
                <a:latin typeface="Times New Roman" pitchFamily="18" charset="0"/>
                <a:cs typeface="Times New Roman" pitchFamily="18" charset="0"/>
                <a:hlinkClick r:id="rId3" action="ppaction://hlinkfile"/>
              </a:rPr>
              <a:t>Квест-игры</a:t>
            </a:r>
            <a:r>
              <a:rPr lang="ru-RU" altLang="ru-RU" dirty="0" smtClean="0">
                <a:solidFill>
                  <a:srgbClr val="241A6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786446" y="1857364"/>
            <a:ext cx="2643206" cy="54927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rgbClr val="241A62"/>
                </a:solidFill>
                <a:latin typeface="Times New Roman" pitchFamily="18" charset="0"/>
                <a:cs typeface="Times New Roman" pitchFamily="18" charset="0"/>
              </a:rPr>
              <a:t>КВН: « Знатоки правил дорожного движения»</a:t>
            </a:r>
          </a:p>
        </p:txBody>
      </p:sp>
      <p:pic>
        <p:nvPicPr>
          <p:cNvPr id="1026" name="Picture 2" descr="E:\фото для атестации\IMG_20220610_1041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2357430"/>
            <a:ext cx="1428746" cy="2539993"/>
          </a:xfrm>
          <a:prstGeom prst="rect">
            <a:avLst/>
          </a:prstGeom>
          <a:noFill/>
        </p:spPr>
      </p:pic>
      <p:pic>
        <p:nvPicPr>
          <p:cNvPr id="1027" name="Picture 3" descr="E:\фото для атестации\IMG_20221005_09220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71934" y="3714752"/>
            <a:ext cx="1857388" cy="2476517"/>
          </a:xfrm>
          <a:prstGeom prst="rect">
            <a:avLst/>
          </a:prstGeom>
          <a:noFill/>
        </p:spPr>
      </p:pic>
      <p:pic>
        <p:nvPicPr>
          <p:cNvPr id="25" name="Picture 4" descr="DSC0167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00760" y="2643182"/>
            <a:ext cx="2652339" cy="2001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C:\Users\user\Desktop\detsad-284891-1435219495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86116" y="1857364"/>
            <a:ext cx="2257419" cy="1690534"/>
          </a:xfrm>
          <a:prstGeom prst="rect">
            <a:avLst/>
          </a:prstGeom>
          <a:noFill/>
        </p:spPr>
      </p:pic>
      <p:pic>
        <p:nvPicPr>
          <p:cNvPr id="1029" name="Picture 5" descr="C:\Users\user\Desktop\a455d6b13c73454b730479a134e711af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14480" y="4286256"/>
            <a:ext cx="2157402" cy="2171448"/>
          </a:xfrm>
          <a:prstGeom prst="rect">
            <a:avLst/>
          </a:prstGeom>
          <a:noFill/>
        </p:spPr>
      </p:pic>
      <p:sp>
        <p:nvSpPr>
          <p:cNvPr id="26" name="Скругленный прямоугольник 25"/>
          <p:cNvSpPr/>
          <p:nvPr/>
        </p:nvSpPr>
        <p:spPr>
          <a:xfrm>
            <a:off x="1571604" y="3500438"/>
            <a:ext cx="2428892" cy="69215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rgbClr val="271469"/>
                </a:solidFill>
                <a:latin typeface="Times New Roman" pitchFamily="18" charset="0"/>
                <a:cs typeface="Times New Roman" pitchFamily="18" charset="0"/>
              </a:rPr>
              <a:t>Фотовыставка «Мы за безопасное движение».</a:t>
            </a: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11"/>
          <p:cNvSpPr txBox="1">
            <a:spLocks/>
          </p:cNvSpPr>
          <p:nvPr/>
        </p:nvSpPr>
        <p:spPr>
          <a:xfrm>
            <a:off x="1043608" y="1772816"/>
            <a:ext cx="3240360" cy="106135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endParaRPr lang="ru-RU" sz="1400" dirty="0" smtClean="0">
              <a:solidFill>
                <a:srgbClr val="27166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одзаголовок 11"/>
          <p:cNvSpPr txBox="1">
            <a:spLocks/>
          </p:cNvSpPr>
          <p:nvPr/>
        </p:nvSpPr>
        <p:spPr>
          <a:xfrm>
            <a:off x="2786050" y="1000108"/>
            <a:ext cx="5072098" cy="57150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endParaRPr lang="ru-RU" sz="1400" b="1" dirty="0" smtClean="0">
              <a:solidFill>
                <a:srgbClr val="27166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214545" y="428605"/>
            <a:ext cx="6572297" cy="114300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«Результативность профессиональной педагогической деятельности и достигнутые эффекты»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57159" y="1857364"/>
            <a:ext cx="8429684" cy="464347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У детей сформировались представления о транспортных средствах (пассажирские, грузовые, служб экстренного реагирования), об дорожной системе (перекрестки, пешеходные переходы, светофоры), о правилах перехода проезжей части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Имеют необходимые знания о способах перехода проезжей части, умеют различать пешеходные переходы (наземный, регулируемый, нерегулируемый) и средства регулирования дорожного движения (светофор, регулировщик) Сформирован алгоритм перехода дороги: «Остановись – посмотри – перейди»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Имеют знания о дорожных знаках, различают необходимые знаки дорожного движения.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Проявляют адекватное поведение в опасных ситуациях, действуют по сигналу светофора, правильно ведут себя на дороге и в автотранспорте.</a:t>
            </a:r>
          </a:p>
          <a:p>
            <a:endParaRPr lang="ru-RU" dirty="0" smtClean="0">
              <a:solidFill>
                <a:srgbClr val="27166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dirty="0" smtClean="0">
              <a:solidFill>
                <a:srgbClr val="27166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dirty="0" smtClean="0">
              <a:solidFill>
                <a:srgbClr val="27166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dirty="0" smtClean="0">
              <a:solidFill>
                <a:srgbClr val="27166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71736" y="714356"/>
            <a:ext cx="61767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Транслируемость практических достижений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одзаголовок 11"/>
          <p:cNvSpPr txBox="1">
            <a:spLocks/>
          </p:cNvSpPr>
          <p:nvPr/>
        </p:nvSpPr>
        <p:spPr>
          <a:xfrm>
            <a:off x="1835696" y="4221088"/>
            <a:ext cx="5976664" cy="129614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400" b="1" dirty="0" smtClean="0">
              <a:solidFill>
                <a:srgbClr val="27166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71472" y="1508760"/>
            <a:ext cx="8072494" cy="80772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>
              <a:spcBef>
                <a:spcPct val="0"/>
              </a:spcBef>
              <a:buFontTx/>
              <a:buAutoNum type="arabicPeriod"/>
              <a:defRPr/>
            </a:pPr>
            <a:endParaRPr lang="ru-RU" altLang="ru-RU" dirty="0" smtClean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lvl="0" algn="just">
              <a:spcBef>
                <a:spcPct val="0"/>
              </a:spcBef>
              <a:buFontTx/>
              <a:buAutoNum type="arabicPeriod"/>
              <a:defRPr/>
            </a:pPr>
            <a:r>
              <a:rPr lang="ru-RU" altLang="ru-RU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Публикации </a:t>
            </a: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на сайте детского </a:t>
            </a:r>
            <a:r>
              <a:rPr lang="ru-RU" altLang="ru-RU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сада</a:t>
            </a:r>
          </a:p>
          <a:p>
            <a:pPr lvl="0" algn="just">
              <a:spcBef>
                <a:spcPct val="0"/>
              </a:spcBef>
              <a:buFontTx/>
              <a:buAutoNum type="arabicPeriod"/>
              <a:defRPr/>
            </a:pPr>
            <a:r>
              <a:rPr lang="ru-RU" altLang="ru-RU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Обобщение опыта работы на педсовете и дистанционным способом.</a:t>
            </a:r>
          </a:p>
          <a:p>
            <a:pPr lvl="0">
              <a:spcBef>
                <a:spcPct val="0"/>
              </a:spcBef>
              <a:defRPr/>
            </a:pPr>
            <a:endParaRPr lang="ru-RU" altLang="ru-RU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lvl="0" algn="just">
              <a:spcBef>
                <a:spcPct val="0"/>
              </a:spcBef>
              <a:buFontTx/>
              <a:buAutoNum type="arabicPeriod"/>
              <a:defRPr/>
            </a:pPr>
            <a:endParaRPr lang="ru-RU" altLang="ru-RU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2" name="Рисунок 11" descr="C:\Users\user\Desktop\IMG_276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2571744"/>
            <a:ext cx="2071702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user\Desktop\аттестация\шишкина В.Ю 1 категория\diplom (1)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3306" y="2643182"/>
            <a:ext cx="164307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C:\Users\user\Desktop\аттестация\шишкина В.Ю 1 категория\IMG_20210316_14265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7950" y="2428868"/>
            <a:ext cx="1785932" cy="2381243"/>
          </a:xfrm>
          <a:prstGeom prst="rect">
            <a:avLst/>
          </a:prstGeom>
          <a:noFill/>
        </p:spPr>
      </p:pic>
      <p:sp>
        <p:nvSpPr>
          <p:cNvPr id="2053" name="AutoShape 5" descr="https://mail.yandex.ru/message_part/diplom.png?_uid=538449864&amp;name=diplom.png&amp;hid=1.2&amp;ids=180988410024988094&amp;no_disposition=y&amp;exif_rotate=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" name="Рисунок 13" descr="C:\Users\user\Desktop\diplom.pn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14546" y="4500570"/>
            <a:ext cx="1928826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11760" y="714356"/>
            <a:ext cx="62646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ЛИТЕРАТУРЫ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11"/>
          <p:cNvSpPr txBox="1">
            <a:spLocks/>
          </p:cNvSpPr>
          <p:nvPr/>
        </p:nvSpPr>
        <p:spPr>
          <a:xfrm>
            <a:off x="611560" y="1214422"/>
            <a:ext cx="8136904" cy="535785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+mj-lt"/>
              <a:buAutoNum type="arabicPeriod"/>
            </a:pPr>
            <a:r>
              <a:rPr lang="ru-RU" sz="1800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Авдеева </a:t>
            </a:r>
            <a:r>
              <a:rPr lang="ru-RU" sz="1800" dirty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Н.Н., Князева О.Л., Стеркина Р.Б. М. Основы безопасности детей дошкольного возраста. Просвещение, </a:t>
            </a:r>
            <a:r>
              <a:rPr lang="ru-RU" sz="1800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2007 г.</a:t>
            </a:r>
          </a:p>
          <a:p>
            <a:pPr>
              <a:buFont typeface="+mj-lt"/>
              <a:buAutoNum type="arabicPeriod"/>
            </a:pPr>
            <a:r>
              <a:rPr lang="ru-RU" sz="1800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Данилова </a:t>
            </a:r>
            <a:r>
              <a:rPr lang="ru-RU" sz="1800" dirty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Т.И. Обучение детей дошкольного возраста </a:t>
            </a:r>
            <a:r>
              <a:rPr lang="ru-RU" sz="1800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ПДД</a:t>
            </a:r>
          </a:p>
          <a:p>
            <a:pPr>
              <a:buFont typeface="+mj-lt"/>
              <a:buAutoNum type="arabicPeriod"/>
            </a:pPr>
            <a:r>
              <a:rPr lang="ru-RU" sz="1800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Жукова </a:t>
            </a:r>
            <a:r>
              <a:rPr lang="ru-RU" sz="1800" dirty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Р.А. Профилактика детского дорожно-транспортного травматизма. Корифей, </a:t>
            </a:r>
            <a:r>
              <a:rPr lang="ru-RU" sz="1800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2010 г.</a:t>
            </a:r>
          </a:p>
          <a:p>
            <a:pPr>
              <a:buFont typeface="+mj-lt"/>
              <a:buAutoNum type="arabicPeriod"/>
            </a:pPr>
            <a:r>
              <a:rPr lang="ru-RU" sz="1800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Лыкова </a:t>
            </a:r>
            <a:r>
              <a:rPr lang="ru-RU" sz="1800" dirty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И.А., В.А. Шипунова: Дорожная азбука. Детская безопасность. - М.: Цветной мир </a:t>
            </a:r>
            <a:r>
              <a:rPr lang="ru-RU" sz="1800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2013 г.</a:t>
            </a:r>
          </a:p>
          <a:p>
            <a:pPr>
              <a:buFont typeface="+mj-lt"/>
              <a:buAutoNum type="arabicPeriod"/>
            </a:pPr>
            <a:r>
              <a:rPr lang="ru-RU" sz="1800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Саулина </a:t>
            </a:r>
            <a:r>
              <a:rPr lang="ru-RU" sz="1800" dirty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Т.Ф. Знакомим дошкольников с правилами дорожного движения. Для занятий с детьми 3-7 лет</a:t>
            </a:r>
            <a:r>
              <a:rPr lang="ru-RU" sz="1800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+mj-lt"/>
              <a:buAutoNum type="arabicPeriod"/>
            </a:pPr>
            <a:r>
              <a:rPr lang="ru-RU" sz="1800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Старцева </a:t>
            </a:r>
            <a:r>
              <a:rPr lang="ru-RU" sz="1800" dirty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О.В. Школа дорожных наук. Дошкольникам о правилах дорожного движения –М.: ТЦ Сфера, </a:t>
            </a:r>
            <a:r>
              <a:rPr lang="ru-RU" sz="1800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2011 г.</a:t>
            </a:r>
          </a:p>
          <a:p>
            <a:pPr>
              <a:buFont typeface="+mj-lt"/>
              <a:buAutoNum type="arabicPeriod"/>
            </a:pPr>
            <a:r>
              <a:rPr lang="ru-RU" sz="1800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Романова </a:t>
            </a:r>
            <a:r>
              <a:rPr lang="ru-RU" sz="1800" dirty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Е.А., Малюшкина А.Б.: Правила дорожного движения для детей дошкольного возраста.-М.: ТЦ Сфера, </a:t>
            </a:r>
            <a:r>
              <a:rPr lang="ru-RU" sz="1800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2005 г.</a:t>
            </a:r>
          </a:p>
          <a:p>
            <a:pPr>
              <a:buFont typeface="+mj-lt"/>
              <a:buAutoNum type="arabicPeriod"/>
            </a:pPr>
            <a:r>
              <a:rPr lang="ru-RU" sz="1800" dirty="0" smtClean="0">
                <a:solidFill>
                  <a:srgbClr val="241A62"/>
                </a:solidFill>
                <a:latin typeface="Times New Roman" pitchFamily="18" charset="0"/>
                <a:cs typeface="Times New Roman" pitchFamily="18" charset="0"/>
              </a:rPr>
              <a:t>О. А. </a:t>
            </a:r>
            <a:r>
              <a:rPr lang="ru-RU" sz="1800" dirty="0" err="1" smtClean="0">
                <a:solidFill>
                  <a:srgbClr val="241A62"/>
                </a:solidFill>
                <a:latin typeface="Times New Roman" pitchFamily="18" charset="0"/>
                <a:cs typeface="Times New Roman" pitchFamily="18" charset="0"/>
              </a:rPr>
              <a:t>Скоролуповой</a:t>
            </a:r>
            <a:r>
              <a:rPr lang="ru-RU" sz="1800" dirty="0" smtClean="0">
                <a:solidFill>
                  <a:srgbClr val="241A62"/>
                </a:solidFill>
                <a:latin typeface="Times New Roman" pitchFamily="18" charset="0"/>
                <a:cs typeface="Times New Roman" pitchFamily="18" charset="0"/>
              </a:rPr>
              <a:t> «Правила и безопасность дорожного движения».</a:t>
            </a:r>
            <a:endParaRPr lang="ru-RU" sz="1800" dirty="0" smtClean="0">
              <a:solidFill>
                <a:srgbClr val="27166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+mj-lt"/>
              <a:buAutoNum type="arabicPeriod"/>
            </a:pPr>
            <a:r>
              <a:rPr lang="ru-RU" sz="1800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Интернет-ресурсы</a:t>
            </a:r>
            <a:r>
              <a:rPr lang="ru-RU" sz="1800" dirty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http</a:t>
            </a:r>
            <a:r>
              <a:rPr lang="ru-RU" sz="1800" dirty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: // standart.ru/ </a:t>
            </a:r>
            <a:endParaRPr lang="ru-RU" sz="1800" dirty="0" smtClean="0">
              <a:solidFill>
                <a:srgbClr val="27166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dirty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                                       http</a:t>
            </a:r>
            <a:r>
              <a:rPr lang="ru-RU" sz="1800" dirty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://ielf.ucoz.ru/publ/semmar/ </a:t>
            </a:r>
            <a:endParaRPr lang="ru-RU" sz="1800" dirty="0" smtClean="0">
              <a:solidFill>
                <a:srgbClr val="27166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dirty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                                       http</a:t>
            </a:r>
            <a:r>
              <a:rPr lang="ru-RU" sz="1800" dirty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</a:rPr>
              <a:t>://www.eidos.ru//goirnal/2002/0423.htm</a:t>
            </a:r>
          </a:p>
          <a:p>
            <a:pPr>
              <a:buFont typeface="+mj-lt"/>
              <a:buAutoNum type="arabicPeriod"/>
            </a:pPr>
            <a:endParaRPr lang="ru-RU" sz="1800" b="1" dirty="0" smtClean="0">
              <a:solidFill>
                <a:srgbClr val="27166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9552" y="2276872"/>
            <a:ext cx="80648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FontTx/>
              <a:buNone/>
            </a:pPr>
            <a:r>
              <a:rPr lang="ru-RU" altLang="ru-RU" sz="6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</a:t>
            </a:r>
          </a:p>
          <a:p>
            <a:pPr marL="0" indent="0" algn="ctr">
              <a:buFontTx/>
              <a:buNone/>
            </a:pPr>
            <a:r>
              <a:rPr lang="ru-RU" altLang="ru-RU" sz="6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внимание!</a:t>
            </a:r>
          </a:p>
        </p:txBody>
      </p:sp>
      <p:sp>
        <p:nvSpPr>
          <p:cNvPr id="4" name="Подзаголовок 11"/>
          <p:cNvSpPr txBox="1">
            <a:spLocks/>
          </p:cNvSpPr>
          <p:nvPr/>
        </p:nvSpPr>
        <p:spPr>
          <a:xfrm>
            <a:off x="3779912" y="6093296"/>
            <a:ext cx="2808312" cy="28803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b="1" dirty="0" smtClean="0">
                <a:solidFill>
                  <a:srgbClr val="2716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Шишкина Виктория </a:t>
            </a:r>
            <a:r>
              <a:rPr lang="ru-RU" sz="1400" b="1" dirty="0">
                <a:solidFill>
                  <a:srgbClr val="2716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</a:t>
            </a:r>
            <a:r>
              <a:rPr lang="ru-RU" sz="1400" b="1" dirty="0" smtClean="0">
                <a:solidFill>
                  <a:srgbClr val="2716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рьевна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71670" y="285728"/>
            <a:ext cx="64294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dirty="0" smtClean="0">
                <a:latin typeface="Calibri" pitchFamily="34" charset="0"/>
              </a:rPr>
              <a:t> </a:t>
            </a:r>
            <a:r>
              <a:rPr lang="ru-RU" altLang="ru-RU" sz="2400" b="1" dirty="0" smtClean="0">
                <a:solidFill>
                  <a:srgbClr val="C00000"/>
                </a:solidFill>
                <a:latin typeface="Times New Roman" pitchFamily="18" charset="0"/>
              </a:rPr>
              <a:t>Условия формирования личного вклада педагога в развитие образования</a:t>
            </a:r>
            <a:endParaRPr lang="ru-RU" sz="2400" dirty="0"/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428596" y="1071546"/>
            <a:ext cx="8501122" cy="1571636"/>
          </a:xfrm>
          <a:prstGeom prst="round2Diag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исследовательские условия: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анализ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существующих подходов к использованию дидактических игр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пособий;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анализ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видов деятельности, способных обеспечить развитие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старшего дошкольного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</a:t>
            </a: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428596" y="2786058"/>
            <a:ext cx="8377958" cy="2214578"/>
          </a:xfrm>
          <a:prstGeom prst="round2Diag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Методические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</a:rPr>
              <a:t>условия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</a:rPr>
              <a:t>: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изучение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научно-педагогической литературы, передового опыта коллег; организация соответствующей развивающей предметно - пространственной среды в соответствии с ФГОС ДО и возрастом детей; постановка цели, разработка содержания образовательно- воспитательного процесса; составления плана работы; поиск наиболее эффективных методов работы с детьми; сотрудничество с семьями воспитанников для реализации плана работы по данной теме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428595" y="5143512"/>
            <a:ext cx="8358247" cy="1080653"/>
          </a:xfrm>
          <a:prstGeom prst="round2Diag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Организационно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</a:rPr>
              <a:t>– педагогические условия: 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 выступления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на педагогическом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совете с консультациями, докладами;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открытые занятия для педагогов ДОУ; сотрудничество с семьями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воспитанников. 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14546" y="714356"/>
            <a:ext cx="64294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 smtClean="0">
                <a:latin typeface="Calibri" pitchFamily="34" charset="0"/>
              </a:rPr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41433" y="606634"/>
            <a:ext cx="65008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rgbClr val="C00000"/>
                </a:solidFill>
                <a:latin typeface="Times New Roman" pitchFamily="18" charset="0"/>
              </a:rPr>
              <a:t>Актуальность личного вклада педагога в развитие образования</a:t>
            </a:r>
            <a:endParaRPr lang="ru-RU" sz="24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57158" y="1214422"/>
            <a:ext cx="2975428" cy="528641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rgbClr val="271469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«Социально-коммуникативное развитие» по инновационной программе дошкольного образование от рождения до школы, направлено на формирование основ безопасности, на формирование элементарных представлений о правилах безопасности дорожного движения; воспитание осознанного отношения к необходимости выполнения этих правил.</a:t>
            </a:r>
            <a:endParaRPr lang="ru-RU" dirty="0">
              <a:solidFill>
                <a:srgbClr val="27146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71868" y="2571744"/>
            <a:ext cx="2150602" cy="342902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 </a:t>
            </a:r>
          </a:p>
          <a:p>
            <a:r>
              <a:rPr lang="ru-RU" dirty="0" smtClean="0">
                <a:solidFill>
                  <a:srgbClr val="271469"/>
                </a:solidFill>
                <a:latin typeface="Times New Roman" pitchFamily="18" charset="0"/>
                <a:cs typeface="Times New Roman" pitchFamily="18" charset="0"/>
              </a:rPr>
              <a:t>- Федеральная целевая программа "Повышение безопасности дорожного движения»;</a:t>
            </a:r>
            <a:r>
              <a:rPr lang="en-US" dirty="0" smtClean="0">
                <a:solidFill>
                  <a:srgbClr val="27146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hlinkClick r:id="rId4" action="ppaction://hlinkfile"/>
              </a:rPr>
              <a:t>PP_864_ot_03_10_2013.pdf</a:t>
            </a:r>
            <a:endParaRPr lang="ru-RU" dirty="0" smtClean="0"/>
          </a:p>
        </p:txBody>
      </p:sp>
      <p:sp>
        <p:nvSpPr>
          <p:cNvPr id="9" name="Стрелка вправо 8"/>
          <p:cNvSpPr/>
          <p:nvPr/>
        </p:nvSpPr>
        <p:spPr>
          <a:xfrm rot="8122849">
            <a:off x="3401000" y="1632850"/>
            <a:ext cx="904134" cy="291283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Стрелка вправо 9"/>
          <p:cNvSpPr/>
          <p:nvPr/>
        </p:nvSpPr>
        <p:spPr>
          <a:xfrm rot="2761180">
            <a:off x="5753100" y="1709527"/>
            <a:ext cx="904134" cy="291283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929322" y="2428868"/>
            <a:ext cx="3000396" cy="407196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 </a:t>
            </a:r>
            <a:r>
              <a:rPr lang="ru-RU" dirty="0" smtClean="0">
                <a:solidFill>
                  <a:srgbClr val="271469"/>
                </a:solidFill>
                <a:latin typeface="Times New Roman" pitchFamily="18" charset="0"/>
                <a:cs typeface="Times New Roman" pitchFamily="18" charset="0"/>
              </a:rPr>
              <a:t>Проблема дорожно-транспортного травматизма на данный момент одна из самых актуальных, поэтому основная задача дошкольных учреждений – организовать профилактическую работу так, чтобы знания, полученные в детском саду, стали прочными и могли быть с успехом применены будущими школьниками.</a:t>
            </a:r>
            <a:endParaRPr lang="ru-RU" dirty="0">
              <a:solidFill>
                <a:srgbClr val="27146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трелка вправо 14"/>
          <p:cNvSpPr/>
          <p:nvPr/>
        </p:nvSpPr>
        <p:spPr>
          <a:xfrm rot="5094024">
            <a:off x="4662371" y="1746317"/>
            <a:ext cx="904134" cy="291283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14546" y="357166"/>
            <a:ext cx="64294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Теоретическое обоснование личного вклада педагога в развитие образования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71538" y="1357298"/>
            <a:ext cx="7572428" cy="1500198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>
                <a:solidFill>
                  <a:srgbClr val="271469"/>
                </a:solidFill>
              </a:rPr>
              <a:t>В отечественной педагогической практике накоплен достаточный опыт по обучению дошкольников безопасному поведению на дорогах Н. Н. Авдеевой, Р., Б. </a:t>
            </a:r>
            <a:r>
              <a:rPr lang="ru-RU" dirty="0" err="1" smtClean="0">
                <a:solidFill>
                  <a:srgbClr val="271469"/>
                </a:solidFill>
              </a:rPr>
              <a:t>Стеркиной</a:t>
            </a:r>
            <a:r>
              <a:rPr lang="ru-RU" dirty="0" smtClean="0">
                <a:solidFill>
                  <a:srgbClr val="271469"/>
                </a:solidFill>
              </a:rPr>
              <a:t>, Н. Л. Князевой, А. В. </a:t>
            </a:r>
            <a:r>
              <a:rPr lang="ru-RU" dirty="0" err="1" smtClean="0">
                <a:solidFill>
                  <a:srgbClr val="271469"/>
                </a:solidFill>
              </a:rPr>
              <a:t>Гостюшиным</a:t>
            </a:r>
            <a:r>
              <a:rPr lang="ru-RU" dirty="0" smtClean="0">
                <a:solidFill>
                  <a:srgbClr val="271469"/>
                </a:solidFill>
              </a:rPr>
              <a:t>, Н. И. </a:t>
            </a:r>
            <a:r>
              <a:rPr lang="ru-RU" dirty="0" err="1" smtClean="0">
                <a:solidFill>
                  <a:srgbClr val="271469"/>
                </a:solidFill>
              </a:rPr>
              <a:t>Клочановым</a:t>
            </a:r>
            <a:r>
              <a:rPr lang="ru-RU" dirty="0" smtClean="0">
                <a:solidFill>
                  <a:srgbClr val="271469"/>
                </a:solidFill>
              </a:rPr>
              <a:t>, М.М Котик, О. А. </a:t>
            </a:r>
            <a:r>
              <a:rPr lang="ru-RU" dirty="0" err="1" smtClean="0">
                <a:solidFill>
                  <a:srgbClr val="271469"/>
                </a:solidFill>
              </a:rPr>
              <a:t>Скоролуповой</a:t>
            </a:r>
            <a:r>
              <a:rPr lang="ru-RU" dirty="0" smtClean="0">
                <a:solidFill>
                  <a:srgbClr val="271469"/>
                </a:solidFill>
              </a:rPr>
              <a:t>, Т. А. </a:t>
            </a:r>
            <a:r>
              <a:rPr lang="ru-RU" dirty="0" err="1" smtClean="0">
                <a:solidFill>
                  <a:srgbClr val="271469"/>
                </a:solidFill>
              </a:rPr>
              <a:t>Шорыгииой</a:t>
            </a:r>
            <a:r>
              <a:rPr lang="ru-RU" dirty="0" smtClean="0">
                <a:solidFill>
                  <a:srgbClr val="271469"/>
                </a:solidFill>
              </a:rPr>
              <a:t> и др.</a:t>
            </a:r>
            <a:br>
              <a:rPr lang="ru-RU" dirty="0" smtClean="0">
                <a:solidFill>
                  <a:srgbClr val="271469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rgbClr val="27146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28596" y="2643182"/>
            <a:ext cx="4357718" cy="3857652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rgbClr val="241A62"/>
                </a:solidFill>
                <a:latin typeface="Times New Roman" pitchFamily="18" charset="0"/>
                <a:cs typeface="Times New Roman" pitchFamily="18" charset="0"/>
              </a:rPr>
              <a:t>Интерес для моего исследования представляет книга О. А. </a:t>
            </a:r>
            <a:r>
              <a:rPr lang="ru-RU" dirty="0" err="1" smtClean="0">
                <a:solidFill>
                  <a:srgbClr val="241A62"/>
                </a:solidFill>
                <a:latin typeface="Times New Roman" pitchFamily="18" charset="0"/>
                <a:cs typeface="Times New Roman" pitchFamily="18" charset="0"/>
              </a:rPr>
              <a:t>Скоролуповой</a:t>
            </a:r>
            <a:r>
              <a:rPr lang="ru-RU" dirty="0" smtClean="0">
                <a:solidFill>
                  <a:srgbClr val="241A62"/>
                </a:solidFill>
                <a:latin typeface="Times New Roman" pitchFamily="18" charset="0"/>
                <a:cs typeface="Times New Roman" pitchFamily="18" charset="0"/>
              </a:rPr>
              <a:t> «Правила и безопасность дорожного движения». </a:t>
            </a:r>
            <a:endParaRPr lang="ru-RU" dirty="0">
              <a:solidFill>
                <a:srgbClr val="241A6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786314" y="2786058"/>
            <a:ext cx="4071966" cy="3643338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271469"/>
                </a:solidFill>
              </a:rPr>
              <a:t>Также интересна система С.II. Черепановой. В книге «Правила дорожного движения дошкольникам»</a:t>
            </a:r>
            <a:endParaRPr lang="ru-RU" dirty="0">
              <a:solidFill>
                <a:srgbClr val="27146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2" name="AutoShape 2" descr="https://ruslania.com/pictures/books_photos/49/492031/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3" name="Picture 3" descr="C:\Users\user\Desktop\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5000636"/>
            <a:ext cx="1021047" cy="1468265"/>
          </a:xfrm>
          <a:prstGeom prst="rect">
            <a:avLst/>
          </a:prstGeom>
          <a:noFill/>
        </p:spPr>
      </p:pic>
      <p:pic>
        <p:nvPicPr>
          <p:cNvPr id="20484" name="Picture 4" descr="C:\Users\user\Desktop\12582266-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86710" y="5214950"/>
            <a:ext cx="1000102" cy="1333469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500034" y="2571744"/>
            <a:ext cx="8373636" cy="2880320"/>
          </a:xfrm>
        </p:spPr>
        <p:txBody>
          <a:bodyPr/>
          <a:lstStyle/>
          <a:p>
            <a:pPr algn="l"/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b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800" dirty="0" smtClean="0">
                <a:solidFill>
                  <a:srgbClr val="241A62"/>
                </a:solidFill>
                <a:latin typeface="Times New Roman" pitchFamily="18" charset="0"/>
                <a:cs typeface="Times New Roman" pitchFamily="18" charset="0"/>
              </a:rPr>
              <a:t>. Систематизировать знания детей по безопасности дорожного движения.</a:t>
            </a:r>
            <a:br>
              <a:rPr lang="ru-RU" sz="1800" dirty="0" smtClean="0">
                <a:solidFill>
                  <a:srgbClr val="241A6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241A62"/>
                </a:solidFill>
                <a:latin typeface="Times New Roman" pitchFamily="18" charset="0"/>
                <a:cs typeface="Times New Roman" pitchFamily="18" charset="0"/>
              </a:rPr>
              <a:t>2. Продолжать знакомить детей со значением дорожных знаков, научить понимать их схематическое изображение для правильной ориентации на улицах и дорогах.</a:t>
            </a:r>
            <a:br>
              <a:rPr lang="ru-RU" sz="1800" dirty="0" smtClean="0">
                <a:solidFill>
                  <a:srgbClr val="241A6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241A62"/>
                </a:solidFill>
                <a:latin typeface="Times New Roman" pitchFamily="18" charset="0"/>
                <a:cs typeface="Times New Roman" pitchFamily="18" charset="0"/>
              </a:rPr>
              <a:t>3. Воспитывать дисциплинированность и сознательное выполнение правил дорожного движения, культуру поведения пешеходов.</a:t>
            </a:r>
            <a:br>
              <a:rPr lang="ru-RU" sz="1800" dirty="0" smtClean="0">
                <a:solidFill>
                  <a:srgbClr val="241A6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241A62"/>
                </a:solidFill>
                <a:latin typeface="Times New Roman" pitchFamily="18" charset="0"/>
                <a:cs typeface="Times New Roman" pitchFamily="18" charset="0"/>
              </a:rPr>
              <a:t>4. Привлекать родителей воспитанников , повышать их сознательность в постоянном соблюдении правил дорожного движения – быть примером для детей.</a:t>
            </a:r>
            <a:br>
              <a:rPr lang="ru-RU" sz="1800" dirty="0" smtClean="0">
                <a:solidFill>
                  <a:srgbClr val="241A6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241A6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rgbClr val="241A6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</a:t>
            </a:r>
            <a:b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rgbClr val="2716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 smtClean="0">
                <a:solidFill>
                  <a:srgbClr val="27166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altLang="ru-RU" sz="1200" b="1" dirty="0" smtClean="0">
              <a:solidFill>
                <a:srgbClr val="27166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14546" y="357166"/>
            <a:ext cx="64294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и задачи педагогической деятельности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14546" y="785794"/>
            <a:ext cx="65527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Цель</a:t>
            </a:r>
            <a:r>
              <a:rPr lang="ru-RU" b="1" dirty="0" smtClean="0">
                <a:solidFill>
                  <a:srgbClr val="271469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smtClean="0">
                <a:solidFill>
                  <a:srgbClr val="271469"/>
                </a:solidFill>
                <a:latin typeface="Times New Roman" pitchFamily="18" charset="0"/>
                <a:cs typeface="Times New Roman" pitchFamily="18" charset="0"/>
              </a:rPr>
              <a:t>формировать у детей старшего дошкольного возраста основы безопасного поведения на улице, знание правил дорожного движения.</a:t>
            </a:r>
          </a:p>
          <a:p>
            <a:endParaRPr lang="ru-RU" sz="1200" dirty="0">
              <a:solidFill>
                <a:srgbClr val="27146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900113" y="6453188"/>
            <a:ext cx="7786687" cy="1871662"/>
          </a:xfrm>
        </p:spPr>
        <p:txBody>
          <a:bodyPr/>
          <a:lstStyle/>
          <a:p>
            <a:pPr marL="342900" indent="-342900"/>
            <a:endParaRPr lang="ru-RU" altLang="ru-RU" sz="1200" b="1" smtClean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16013" y="1412875"/>
            <a:ext cx="5832475" cy="1077913"/>
          </a:xfrm>
          <a:prstGeom prst="rect">
            <a:avLst/>
          </a:prstGeom>
        </p:spPr>
        <p:txBody>
          <a:bodyPr>
            <a:spAutoFit/>
          </a:bodyPr>
          <a:lstStyle/>
          <a:p>
            <a:pPr lvl="2">
              <a:defRPr/>
            </a:pP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6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48" name="TextBox 3"/>
          <p:cNvSpPr txBox="1">
            <a:spLocks noChangeArrowheads="1"/>
          </p:cNvSpPr>
          <p:nvPr/>
        </p:nvSpPr>
        <p:spPr bwMode="auto">
          <a:xfrm>
            <a:off x="2267744" y="692805"/>
            <a:ext cx="64912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Ведущая педагогическая идея</a:t>
            </a:r>
            <a:endParaRPr lang="ru-RU" alt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9" name="Прямоугольник 1"/>
          <p:cNvSpPr>
            <a:spLocks noChangeArrowheads="1"/>
          </p:cNvSpPr>
          <p:nvPr/>
        </p:nvSpPr>
        <p:spPr bwMode="auto">
          <a:xfrm>
            <a:off x="1835150" y="1216025"/>
            <a:ext cx="59055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ru-RU" altLang="ru-RU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1643050"/>
            <a:ext cx="821537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241A62"/>
                </a:solidFill>
                <a:latin typeface="Times New Roman" pitchFamily="18" charset="0"/>
                <a:cs typeface="Times New Roman" pitchFamily="18" charset="0"/>
              </a:rPr>
              <a:t>Заключается в приобщении ребёнка – дошкольника к социально выработанным нормам поведения на дорогах и в транспорте. </a:t>
            </a:r>
          </a:p>
          <a:p>
            <a:r>
              <a:rPr lang="ru-RU" dirty="0" smtClean="0">
                <a:solidFill>
                  <a:srgbClr val="241A62"/>
                </a:solidFill>
                <a:latin typeface="Times New Roman" pitchFamily="18" charset="0"/>
                <a:cs typeface="Times New Roman" pitchFamily="18" charset="0"/>
              </a:rPr>
              <a:t>Работа по обучению правилам дорожного движения представляет из себя передачу информации, решение проблемных ситуаций с учётом возраста детей через игровую информацию, общение, художественную литературу.</a:t>
            </a:r>
            <a:endParaRPr lang="ru-RU" dirty="0">
              <a:solidFill>
                <a:srgbClr val="241A6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3" name="Picture 1" descr="E:\для атистации\фото\IMG_20211118_0938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3286124"/>
            <a:ext cx="3143272" cy="2357455"/>
          </a:xfrm>
          <a:prstGeom prst="rect">
            <a:avLst/>
          </a:prstGeom>
          <a:noFill/>
        </p:spPr>
      </p:pic>
      <p:pic>
        <p:nvPicPr>
          <p:cNvPr id="18434" name="Picture 2" descr="E:\для атистации\фото\IMG_20221018_1041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3857628"/>
            <a:ext cx="3286116" cy="2464587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900113" y="6453188"/>
            <a:ext cx="7786687" cy="1871662"/>
          </a:xfrm>
        </p:spPr>
        <p:txBody>
          <a:bodyPr/>
          <a:lstStyle/>
          <a:p>
            <a:pPr marL="342900" indent="-342900"/>
            <a:endParaRPr lang="ru-RU" altLang="ru-RU" sz="1200" b="1" smtClean="0">
              <a:solidFill>
                <a:srgbClr val="002060"/>
              </a:solidFill>
            </a:endParaRPr>
          </a:p>
        </p:txBody>
      </p:sp>
      <p:sp>
        <p:nvSpPr>
          <p:cNvPr id="6149" name="Прямоугольник 1"/>
          <p:cNvSpPr>
            <a:spLocks noChangeArrowheads="1"/>
          </p:cNvSpPr>
          <p:nvPr/>
        </p:nvSpPr>
        <p:spPr bwMode="auto">
          <a:xfrm>
            <a:off x="1835150" y="1216025"/>
            <a:ext cx="59055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ru-RU" altLang="ru-RU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57422" y="357166"/>
            <a:ext cx="63579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Деятельностный аспект личного вклада педагога в развитие образования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этап-организационный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71604" y="3643314"/>
            <a:ext cx="65527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/>
            </a:pPr>
            <a:endParaRPr lang="ru-RU" sz="1200" dirty="0">
              <a:solidFill>
                <a:srgbClr val="27166C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428596" y="1643050"/>
            <a:ext cx="2764809" cy="50333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Воспитатели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85720" y="2500306"/>
            <a:ext cx="3286148" cy="400052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научно-методической литературы, постановка цели, подбор технологий;</a:t>
            </a:r>
          </a:p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картотеки игр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,;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РППС: подбор интегративного материала, пополнение дидактического материала ; </a:t>
            </a:r>
            <a:endParaRPr lang="ru-RU" altLang="ru-RU" dirty="0" smtClean="0">
              <a:solidFill>
                <a:srgbClr val="27166C"/>
              </a:solidFill>
            </a:endParaRPr>
          </a:p>
          <a:p>
            <a:pPr algn="ctr"/>
            <a:r>
              <a:rPr lang="ru-RU" altLang="ru-RU" dirty="0" smtClean="0">
                <a:solidFill>
                  <a:srgbClr val="27166C"/>
                </a:solidFill>
                <a:latin typeface="Times New Roman" pitchFamily="18" charset="0"/>
                <a:cs typeface="Times New Roman" pitchFamily="18" charset="0"/>
                <a:hlinkClick r:id="rId3" action="ppaction://hlinkfile"/>
              </a:rPr>
              <a:t>Разработка перспективного плана;</a:t>
            </a:r>
            <a:endParaRPr lang="ru-RU" altLang="ru-RU" dirty="0" smtClean="0">
              <a:solidFill>
                <a:srgbClr val="27166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трелка вниз 18"/>
          <p:cNvSpPr/>
          <p:nvPr/>
        </p:nvSpPr>
        <p:spPr>
          <a:xfrm>
            <a:off x="1714480" y="2214554"/>
            <a:ext cx="248503" cy="313898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3571868" y="1643050"/>
            <a:ext cx="2292823" cy="50333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Дети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6143636" y="1643050"/>
            <a:ext cx="2497540" cy="50333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Родители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857621" y="2786058"/>
            <a:ext cx="2071702" cy="223823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Наблюдения и беседы в разных  видах игровой 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деятельности. Проведение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диагностики 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1116013" y="1412875"/>
            <a:ext cx="5832475" cy="1077913"/>
          </a:xfrm>
          <a:prstGeom prst="rect">
            <a:avLst/>
          </a:prstGeom>
        </p:spPr>
        <p:txBody>
          <a:bodyPr>
            <a:spAutoFit/>
          </a:bodyPr>
          <a:lstStyle/>
          <a:p>
            <a:pPr lvl="2">
              <a:defRPr/>
            </a:pP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6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Стрелка вниз 24"/>
          <p:cNvSpPr/>
          <p:nvPr/>
        </p:nvSpPr>
        <p:spPr>
          <a:xfrm>
            <a:off x="7358082" y="2214554"/>
            <a:ext cx="248503" cy="313898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низ 25"/>
          <p:cNvSpPr/>
          <p:nvPr/>
        </p:nvSpPr>
        <p:spPr>
          <a:xfrm>
            <a:off x="4643438" y="2285992"/>
            <a:ext cx="248503" cy="313898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215075" y="2571744"/>
            <a:ext cx="2643206" cy="262037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defRPr/>
            </a:pPr>
            <a:r>
              <a:rPr lang="ru-RU" dirty="0" smtClean="0">
                <a:solidFill>
                  <a:srgbClr val="27166C"/>
                </a:solidFill>
                <a:hlinkClick r:id="rId4" action="ppaction://hlinkfile"/>
              </a:rPr>
              <a:t>Анкетирование родителей по проблеме; педагогическая </a:t>
            </a:r>
            <a:r>
              <a:rPr lang="ru-RU" dirty="0" smtClean="0">
                <a:solidFill>
                  <a:srgbClr val="27166C"/>
                </a:solidFill>
              </a:rPr>
              <a:t>оценка результатов </a:t>
            </a:r>
            <a:r>
              <a:rPr lang="ru-RU" altLang="ru-RU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консультации, изготовление буклетов, папок-передвижек.</a:t>
            </a:r>
          </a:p>
        </p:txBody>
      </p:sp>
    </p:spTree>
    <p:extLst>
      <p:ext uri="{BB962C8B-B14F-4D97-AF65-F5344CB8AC3E}">
        <p14:creationId xmlns="" xmlns:p14="http://schemas.microsoft.com/office/powerpoint/2010/main" val="740026448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16013" y="1412875"/>
            <a:ext cx="5832475" cy="1077913"/>
          </a:xfrm>
          <a:prstGeom prst="rect">
            <a:avLst/>
          </a:prstGeom>
        </p:spPr>
        <p:txBody>
          <a:bodyPr>
            <a:spAutoFit/>
          </a:bodyPr>
          <a:lstStyle/>
          <a:p>
            <a:pPr lvl="2">
              <a:defRPr/>
            </a:pP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6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49" name="Прямоугольник 1"/>
          <p:cNvSpPr>
            <a:spLocks noChangeArrowheads="1"/>
          </p:cNvSpPr>
          <p:nvPr/>
        </p:nvSpPr>
        <p:spPr bwMode="auto">
          <a:xfrm>
            <a:off x="1835150" y="1216025"/>
            <a:ext cx="59055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ru-RU" altLang="ru-RU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143108" y="500042"/>
            <a:ext cx="6154057" cy="40452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</a:rPr>
              <a:t>ДИАГНОСТИКА  ДЕТЕЙ  НАЧАЛО И  КОНЕЦ ГОДА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214546" y="1071546"/>
            <a:ext cx="6572297" cy="78581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4" action="ppaction://hlinkfile"/>
              </a:rPr>
              <a:t>Диагностика составлена на основе материалов книг: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  <a:hlinkClick r:id="rId4" action="ppaction://hlinkfile"/>
              </a:rPr>
              <a:t>В.А.Деркунская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4" action="ppaction://hlinkfile"/>
              </a:rPr>
              <a:t> «Диагностика культуры здоровья дошкольников»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662" y="3857628"/>
            <a:ext cx="885372" cy="420913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85918" y="2857496"/>
            <a:ext cx="972456" cy="1451427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14612" y="3357562"/>
            <a:ext cx="928915" cy="943427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714348" y="4286256"/>
            <a:ext cx="2889721" cy="435429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Высокий средний низкий</a:t>
            </a:r>
          </a:p>
          <a:p>
            <a:pPr algn="ctr"/>
            <a:r>
              <a:rPr lang="ru-RU" dirty="0"/>
              <a:t>25%           40%        35%</a:t>
            </a: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72132" y="2928934"/>
            <a:ext cx="899885" cy="1354543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29388" y="3643314"/>
            <a:ext cx="856344" cy="67237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15206" y="4000504"/>
            <a:ext cx="943428" cy="324029"/>
          </a:xfrm>
          <a:prstGeom prst="rect">
            <a:avLst/>
          </a:prstGeom>
        </p:spPr>
      </p:pic>
      <p:sp>
        <p:nvSpPr>
          <p:cNvPr id="29" name="Прямоугольник 28"/>
          <p:cNvSpPr/>
          <p:nvPr/>
        </p:nvSpPr>
        <p:spPr>
          <a:xfrm>
            <a:off x="5286380" y="4357694"/>
            <a:ext cx="3135086" cy="435429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Высокий средний низкий</a:t>
            </a:r>
          </a:p>
          <a:p>
            <a:pPr algn="ctr"/>
            <a:r>
              <a:rPr lang="ru-RU" dirty="0"/>
              <a:t>80%           15%        5%</a:t>
            </a:r>
          </a:p>
        </p:txBody>
      </p:sp>
    </p:spTree>
    <p:extLst>
      <p:ext uri="{BB962C8B-B14F-4D97-AF65-F5344CB8AC3E}">
        <p14:creationId xmlns="" xmlns:p14="http://schemas.microsoft.com/office/powerpoint/2010/main" val="2005559702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2166</TotalTime>
  <Words>1132</Words>
  <Application>Microsoft Office PowerPoint</Application>
  <PresentationFormat>Экран (4:3)</PresentationFormat>
  <Paragraphs>167</Paragraphs>
  <Slides>24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Задачи: 1. Систематизировать знания детей по безопасности дорожного движения. 2. Продолжать знакомить детей со значением дорожных знаков, научить понимать их схематическое изображение для правильной ориентации на улицах и дорогах. 3. Воспитывать дисциплинированность и сознательное выполнение правил дорожного движения, культуру поведения пешеходов. 4. Привлекать родителей воспитанников , повышать их сознательность в постоянном соблюдении правил дорожного движения – быть примером для детей.                                                     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219</cp:revision>
  <dcterms:created xsi:type="dcterms:W3CDTF">2011-07-13T07:39:05Z</dcterms:created>
  <dcterms:modified xsi:type="dcterms:W3CDTF">2024-01-11T09:31:58Z</dcterms:modified>
</cp:coreProperties>
</file>